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9" r:id="rId3"/>
    <p:sldId id="261" r:id="rId4"/>
    <p:sldId id="263" r:id="rId5"/>
    <p:sldId id="279" r:id="rId6"/>
    <p:sldId id="293" r:id="rId7"/>
    <p:sldId id="289" r:id="rId8"/>
    <p:sldId id="294" r:id="rId9"/>
    <p:sldId id="282" r:id="rId10"/>
    <p:sldId id="296" r:id="rId11"/>
    <p:sldId id="300" r:id="rId12"/>
    <p:sldId id="297" r:id="rId13"/>
    <p:sldId id="298" r:id="rId14"/>
    <p:sldId id="299" r:id="rId15"/>
    <p:sldId id="281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6600"/>
    <a:srgbClr val="0000FF"/>
    <a:srgbClr val="009900"/>
    <a:srgbClr val="FF3300"/>
    <a:srgbClr val="0066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7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A963D-498C-4D93-84DF-DF14DE233EAD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1645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5D064-8700-4195-BF52-A19C49C529D9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51367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A8514-3B20-420E-B7A5-41DA8C9A839B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3132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C9758-EFFA-4F54-8A92-B6C23BD4DFD1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240127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1090C-4CEF-4EB8-A982-DE336652A751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369424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FEB87-AE96-4E27-B268-46B31F04C613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27271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DD39-948D-4BB5-83F1-9ED217E7673F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669402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C157078-044C-46A6-B3F1-B7880EE37D0B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145895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ACFCF-2B79-4BB4-B40B-AB463FD85331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700315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9BCE4-66BC-47BF-BC86-467D54F15740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197010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DBAA7-F921-4693-8322-1C1D251F6DA1}" type="slidenum">
              <a:rPr lang="ru-RU" altLang="ru-KZ" smtClean="0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935397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DF73AD-CB6B-47FA-835F-642E106CC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F00F16-DF1A-411E-B6D2-F53E05763F2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B3639EA-D2B9-41BD-AB4E-8E090F4E12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507A05-5468-4658-A6C9-FAA0DBC6E8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750CAF6-8E9A-4C79-9233-AE6E2FD34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D6C8B2-9495-4B9D-A0C7-238BEA7D0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6E15ABC-A632-4A27-AA6E-2277DC340A1D}" type="slidenum">
              <a:rPr lang="ru-RU" altLang="ru-KZ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661970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 alt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67D29F5-6D8B-4CCC-BB69-7835964FC1E8}" type="slidenum">
              <a:rPr lang="ru-RU" altLang="ru-KZ" smtClean="0"/>
              <a:pPr/>
              <a:t>‹#›</a:t>
            </a:fld>
            <a:endParaRPr lang="ru-RU" altLang="ru-KZ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2625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01EDC-BC95-475C-8E10-888190858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6129" y="1758304"/>
            <a:ext cx="6602853" cy="9277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300" dirty="0">
                <a:solidFill>
                  <a:srgbClr val="0B5195"/>
                </a:solidFill>
                <a:latin typeface="Arial" panose="020B0604020202020204" pitchFamily="34" charset="0"/>
              </a:rPr>
              <a:t>Основы ГИС и обработка геодезических данных</a:t>
            </a:r>
            <a:endParaRPr lang="ru-KZ" sz="33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32C68E-92BD-48BB-BC96-0D78F711D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0100" y="2946912"/>
            <a:ext cx="7543800" cy="857250"/>
          </a:xfrm>
        </p:spPr>
        <p:txBody>
          <a:bodyPr>
            <a:normAutofit/>
          </a:bodyPr>
          <a:lstStyle/>
          <a:p>
            <a:pPr algn="ctr"/>
            <a:r>
              <a:rPr lang="ru-RU" sz="2100" b="1" dirty="0">
                <a:solidFill>
                  <a:schemeClr val="tx1"/>
                </a:solidFill>
              </a:rPr>
              <a:t>Лекция 9 . «Территориальные банки пространственных данных»</a:t>
            </a:r>
            <a:endParaRPr lang="ru-KZ" sz="2100" b="1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0E226D1-C177-4C3E-B549-09AB972A8663}"/>
              </a:ext>
            </a:extLst>
          </p:cNvPr>
          <p:cNvSpPr txBox="1">
            <a:spLocks/>
          </p:cNvSpPr>
          <p:nvPr/>
        </p:nvSpPr>
        <p:spPr>
          <a:xfrm>
            <a:off x="1128251" y="4455856"/>
            <a:ext cx="7543800" cy="85725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cap="none" dirty="0">
                <a:solidFill>
                  <a:schemeClr val="tx1"/>
                </a:solidFill>
              </a:rPr>
              <a:t>Лектор </a:t>
            </a:r>
          </a:p>
          <a:p>
            <a:r>
              <a:rPr lang="ru-RU" sz="1800" b="1" cap="none" dirty="0">
                <a:solidFill>
                  <a:schemeClr val="tx1"/>
                </a:solidFill>
              </a:rPr>
              <a:t>Старший преподаватель </a:t>
            </a:r>
            <a:r>
              <a:rPr lang="ru-RU" sz="1800" b="1" cap="none" dirty="0" err="1">
                <a:solidFill>
                  <a:schemeClr val="tx1"/>
                </a:solidFill>
              </a:rPr>
              <a:t>Кутубаева</a:t>
            </a:r>
            <a:r>
              <a:rPr lang="ru-RU" sz="1800" b="1" cap="none" dirty="0">
                <a:solidFill>
                  <a:schemeClr val="tx1"/>
                </a:solidFill>
              </a:rPr>
              <a:t> А.А.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endParaRPr lang="ru-KZ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23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9BDFA3C5-3BB4-4E9E-81ED-7DE3A7960EE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95275" y="548680"/>
            <a:ext cx="8553450" cy="2687638"/>
          </a:xfrm>
        </p:spPr>
        <p:txBody>
          <a:bodyPr>
            <a:normAutofit fontScale="77500" lnSpcReduction="20000"/>
          </a:bodyPr>
          <a:lstStyle/>
          <a:p>
            <a:pPr marL="609600" indent="-609600" algn="just">
              <a:buFontTx/>
              <a:buNone/>
            </a:pPr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    В общем комплексе геоинформационной обработки данных важное место занимает процесс накопления, хранения, обновления, поиска и выдачи по запросам пользователей </a:t>
            </a:r>
            <a:r>
              <a:rPr lang="ru-RU" altLang="ru-KZ" sz="3600" b="1" dirty="0" err="1">
                <a:solidFill>
                  <a:schemeClr val="accent2">
                    <a:lumMod val="50000"/>
                  </a:schemeClr>
                </a:solidFill>
              </a:rPr>
              <a:t>геопространственных</a:t>
            </a:r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 данных о территории.</a:t>
            </a:r>
          </a:p>
          <a:p>
            <a:pPr marL="609600" indent="-609600" algn="ctr">
              <a:buFontTx/>
              <a:buNone/>
            </a:pPr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В основе этого процесса лежит понятие</a:t>
            </a:r>
          </a:p>
          <a:p>
            <a:pPr marL="609600" indent="-609600" algn="ctr">
              <a:buFontTx/>
              <a:buNone/>
            </a:pPr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территориального банка данных</a:t>
            </a:r>
            <a:endParaRPr lang="ru-RU" altLang="ru-KZ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050" name="Picture 2" descr="ГИС ПАНОРАМА - Комплекс ведения банка данных цифровых карт и данных  дистанционного зондирования земли (Банк данных ЦК и ДЗЗ)">
            <a:extLst>
              <a:ext uri="{FF2B5EF4-FFF2-40B4-BE49-F238E27FC236}">
                <a16:creationId xmlns:a16="http://schemas.microsoft.com/office/drawing/2014/main" id="{542B5EF1-FEBF-4540-BE8C-C6B2FB0EC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996952"/>
            <a:ext cx="6667500" cy="34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>
            <a:extLst>
              <a:ext uri="{FF2B5EF4-FFF2-40B4-BE49-F238E27FC236}">
                <a16:creationId xmlns:a16="http://schemas.microsoft.com/office/drawing/2014/main" id="{6FE09089-E585-4C25-96BC-1D0CABA2914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836712"/>
            <a:ext cx="9144000" cy="6858000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ru-RU" altLang="ru-KZ" sz="4000" b="1" dirty="0">
                <a:solidFill>
                  <a:schemeClr val="accent2">
                    <a:lumMod val="50000"/>
                  </a:schemeClr>
                </a:solidFill>
              </a:rPr>
              <a:t>Территориальный банк данных –</a:t>
            </a:r>
          </a:p>
          <a:p>
            <a:pPr marL="609600" indent="-609600" algn="ctr">
              <a:buFontTx/>
              <a:buNone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    -информационная система централизованного хранения и коллективного использования </a:t>
            </a:r>
            <a:r>
              <a:rPr lang="ru-RU" altLang="ru-KZ" b="1" dirty="0" err="1">
                <a:solidFill>
                  <a:schemeClr val="accent2">
                    <a:lumMod val="50000"/>
                  </a:schemeClr>
                </a:solidFill>
              </a:rPr>
              <a:t>геопространственных</a:t>
            </a: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 данных о территории, представляющая собой совокупность баз данных, систем управления базами данных (СУБД) и комплекса прикладных программ.</a:t>
            </a:r>
          </a:p>
          <a:p>
            <a:pPr marL="609600" indent="-609600">
              <a:buFontTx/>
              <a:buNone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2DF5C613-5235-478A-AF72-04FEB3FE2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870382"/>
            <a:ext cx="8135938" cy="1728787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8197" name="Text Box 5">
            <a:extLst>
              <a:ext uri="{FF2B5EF4-FFF2-40B4-BE49-F238E27FC236}">
                <a16:creationId xmlns:a16="http://schemas.microsoft.com/office/drawing/2014/main" id="{CF28E628-D84D-40B1-B671-082965E50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3941819"/>
            <a:ext cx="5616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/>
              <a:t>Территориальный банк данных</a:t>
            </a:r>
          </a:p>
        </p:txBody>
      </p:sp>
      <p:sp>
        <p:nvSpPr>
          <p:cNvPr id="8200" name="Rectangle 8">
            <a:extLst>
              <a:ext uri="{FF2B5EF4-FFF2-40B4-BE49-F238E27FC236}">
                <a16:creationId xmlns:a16="http://schemas.microsoft.com/office/drawing/2014/main" id="{B6E18D05-2AD2-4ED0-A0E3-442D0C3208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4446644"/>
            <a:ext cx="1223962" cy="720725"/>
          </a:xfrm>
          <a:prstGeom prst="rect">
            <a:avLst/>
          </a:prstGeom>
          <a:solidFill>
            <a:schemeClr val="accent1"/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8201" name="Text Box 9">
            <a:extLst>
              <a:ext uri="{FF2B5EF4-FFF2-40B4-BE49-F238E27FC236}">
                <a16:creationId xmlns:a16="http://schemas.microsoft.com/office/drawing/2014/main" id="{65804E09-330E-4A1B-993D-0E364569D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4518082"/>
            <a:ext cx="1223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400" b="1"/>
              <a:t>СУБД</a:t>
            </a:r>
          </a:p>
        </p:txBody>
      </p:sp>
      <p:sp>
        <p:nvSpPr>
          <p:cNvPr id="8206" name="AutoShape 14">
            <a:extLst>
              <a:ext uri="{FF2B5EF4-FFF2-40B4-BE49-F238E27FC236}">
                <a16:creationId xmlns:a16="http://schemas.microsoft.com/office/drawing/2014/main" id="{222A5694-2DC3-4784-8AD5-8C4D0D984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4014844"/>
            <a:ext cx="1584325" cy="914400"/>
          </a:xfrm>
          <a:prstGeom prst="parallelogram">
            <a:avLst>
              <a:gd name="adj" fmla="val 43316"/>
            </a:avLst>
          </a:prstGeom>
          <a:solidFill>
            <a:schemeClr val="accent1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8205" name="AutoShape 13">
            <a:extLst>
              <a:ext uri="{FF2B5EF4-FFF2-40B4-BE49-F238E27FC236}">
                <a16:creationId xmlns:a16="http://schemas.microsoft.com/office/drawing/2014/main" id="{834E863A-D2A7-4B8B-950F-444161791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788" y="4159307"/>
            <a:ext cx="1584325" cy="914400"/>
          </a:xfrm>
          <a:prstGeom prst="parallelogram">
            <a:avLst>
              <a:gd name="adj" fmla="val 43316"/>
            </a:avLst>
          </a:prstGeom>
          <a:solidFill>
            <a:schemeClr val="accent1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8202" name="AutoShape 10">
            <a:extLst>
              <a:ext uri="{FF2B5EF4-FFF2-40B4-BE49-F238E27FC236}">
                <a16:creationId xmlns:a16="http://schemas.microsoft.com/office/drawing/2014/main" id="{54A09414-9BA8-4D34-A248-359948408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0425" y="4375207"/>
            <a:ext cx="1584325" cy="914400"/>
          </a:xfrm>
          <a:prstGeom prst="parallelogram">
            <a:avLst>
              <a:gd name="adj" fmla="val 43316"/>
            </a:avLst>
          </a:prstGeom>
          <a:solidFill>
            <a:schemeClr val="accent1"/>
          </a:solidFill>
          <a:ln w="7620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8207" name="Text Box 15">
            <a:extLst>
              <a:ext uri="{FF2B5EF4-FFF2-40B4-BE49-F238E27FC236}">
                <a16:creationId xmlns:a16="http://schemas.microsoft.com/office/drawing/2014/main" id="{BCCDB6F0-B2D3-43CB-8169-ED1A6441F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888" y="4446644"/>
            <a:ext cx="12239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2000" b="1"/>
              <a:t>База данных</a:t>
            </a:r>
          </a:p>
        </p:txBody>
      </p:sp>
      <p:sp>
        <p:nvSpPr>
          <p:cNvPr id="8208" name="Line 16">
            <a:extLst>
              <a:ext uri="{FF2B5EF4-FFF2-40B4-BE49-F238E27FC236}">
                <a16:creationId xmlns:a16="http://schemas.microsoft.com/office/drawing/2014/main" id="{A39594A8-F387-4792-BCE3-FA02902C204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1275" y="4807007"/>
            <a:ext cx="43338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8209" name="Line 17">
            <a:extLst>
              <a:ext uri="{FF2B5EF4-FFF2-40B4-BE49-F238E27FC236}">
                <a16:creationId xmlns:a16="http://schemas.microsoft.com/office/drawing/2014/main" id="{81FFC1AA-5D68-4D12-942C-0F8E14C1E7B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0063" y="4807007"/>
            <a:ext cx="5762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8198" name="AutoShape 6">
            <a:extLst>
              <a:ext uri="{FF2B5EF4-FFF2-40B4-BE49-F238E27FC236}">
                <a16:creationId xmlns:a16="http://schemas.microsoft.com/office/drawing/2014/main" id="{5AFEE62A-B056-484C-A153-A88807F5A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518082"/>
            <a:ext cx="3167062" cy="6477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57150">
            <a:solidFill>
              <a:srgbClr val="0099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KZ"/>
          </a:p>
        </p:txBody>
      </p:sp>
      <p:sp>
        <p:nvSpPr>
          <p:cNvPr id="8199" name="Text Box 7">
            <a:extLst>
              <a:ext uri="{FF2B5EF4-FFF2-40B4-BE49-F238E27FC236}">
                <a16:creationId xmlns:a16="http://schemas.microsoft.com/office/drawing/2014/main" id="{9CE00F72-A4F7-4514-9F75-07B1F22126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446644"/>
            <a:ext cx="30956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000" b="1"/>
              <a:t>Комплекс прикладных программ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BD8D1EA7-58EC-430C-AD6E-B7303AC8D0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318" y="692696"/>
            <a:ext cx="8460432" cy="5256584"/>
          </a:xfrm>
        </p:spPr>
        <p:txBody>
          <a:bodyPr>
            <a:normAutofit fontScale="92500"/>
          </a:bodyPr>
          <a:lstStyle/>
          <a:p>
            <a:pPr marL="609600" indent="-609600" algn="ctr">
              <a:buFontTx/>
              <a:buNone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 Территориальная база данных:</a:t>
            </a:r>
          </a:p>
          <a:p>
            <a:pPr marL="609600" indent="-609600" algn="just">
              <a:buFontTx/>
              <a:buNone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    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Определенным образом организованная совокупность связанных между собой </a:t>
            </a:r>
            <a:r>
              <a:rPr lang="ru-RU" altLang="ru-KZ" sz="2800" b="1" dirty="0" err="1">
                <a:solidFill>
                  <a:schemeClr val="accent2">
                    <a:lumMod val="50000"/>
                  </a:schemeClr>
                </a:solidFill>
              </a:rPr>
              <a:t>геопространственных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данных, отображающих конкретную территорию и предметную область и  предназначенных для использования различными потребителями.</a:t>
            </a:r>
          </a:p>
          <a:p>
            <a:pPr marL="609600" indent="-609600" algn="just"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  Важной особенностью базы данных является ее независимость от прикладных программ пользователей.</a:t>
            </a:r>
          </a:p>
          <a:p>
            <a:pPr marL="609600" indent="-609600" algn="just"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     Базы данных бывают локальными - размещенными на одном компьютере и распределенными - размещенными на нескольких компьютерах сети.</a:t>
            </a:r>
          </a:p>
        </p:txBody>
      </p:sp>
      <p:sp>
        <p:nvSpPr>
          <p:cNvPr id="10246" name="Freeform 6">
            <a:extLst>
              <a:ext uri="{FF2B5EF4-FFF2-40B4-BE49-F238E27FC236}">
                <a16:creationId xmlns:a16="http://schemas.microsoft.com/office/drawing/2014/main" id="{D353F2E8-4880-40C6-9A6B-AA920847395D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СУБД: что такое системы управления базами данных, каких видов они бывают и  для чего они нужны / Skillbox Media">
            <a:extLst>
              <a:ext uri="{FF2B5EF4-FFF2-40B4-BE49-F238E27FC236}">
                <a16:creationId xmlns:a16="http://schemas.microsoft.com/office/drawing/2014/main" id="{28D72AAC-4AA1-4501-B8C8-DD7725CE6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267" y="2553846"/>
            <a:ext cx="6301077" cy="354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98" name="Freeform 2">
            <a:extLst>
              <a:ext uri="{FF2B5EF4-FFF2-40B4-BE49-F238E27FC236}">
                <a16:creationId xmlns:a16="http://schemas.microsoft.com/office/drawing/2014/main" id="{B6B9EC4A-B329-462B-BAE2-3F513102B875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5FF40698-F14E-42E6-8F88-1E0172E6E06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755576" y="548680"/>
            <a:ext cx="7632848" cy="2160240"/>
          </a:xfrm>
        </p:spPr>
        <p:txBody>
          <a:bodyPr>
            <a:normAutofit fontScale="85000" lnSpcReduction="20000"/>
          </a:bodyPr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      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Система управления базами данных: </a:t>
            </a:r>
          </a:p>
          <a:p>
            <a:pPr marL="609600" indent="-609600" algn="just">
              <a:lnSpc>
                <a:spcPct val="9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Комплекс программ и языковых средств, предназначенных для создания , ведения и использования баз данных, включая ввод, хранение, манипулирование, обработку запросов, поиск, выборку, сортировку, обновление, сохранение целостности и защиту данных от несанкционированного доступа, искажения или потери. </a:t>
            </a:r>
          </a:p>
          <a:p>
            <a:pPr marL="609600" indent="-609600" algn="just">
              <a:lnSpc>
                <a:spcPct val="90000"/>
              </a:lnSpc>
              <a:buFontTx/>
              <a:buNone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       Важнейшей отличительной характеристикой СУБД является структура организации данных в базах данных .</a:t>
            </a:r>
          </a:p>
          <a:p>
            <a:pPr marL="609600" indent="-609600" algn="just">
              <a:lnSpc>
                <a:spcPct val="90000"/>
              </a:lnSpc>
              <a:buFontTx/>
              <a:buNone/>
            </a:pPr>
            <a:endParaRPr lang="ru-RU" altLang="ru-KZ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reeform 2">
            <a:extLst>
              <a:ext uri="{FF2B5EF4-FFF2-40B4-BE49-F238E27FC236}">
                <a16:creationId xmlns:a16="http://schemas.microsoft.com/office/drawing/2014/main" id="{9BDE3789-5CB9-495D-AC39-0EF9119F9E08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716474CB-23C1-4195-82E1-800782EB9BD2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773832" y="404664"/>
            <a:ext cx="7596336" cy="5661248"/>
          </a:xfrm>
        </p:spPr>
        <p:txBody>
          <a:bodyPr>
            <a:normAutofit fontScale="92500"/>
          </a:bodyPr>
          <a:lstStyle/>
          <a:p>
            <a:pPr marL="609600" indent="-609600" algn="ctr">
              <a:buFontTx/>
              <a:buNone/>
            </a:pPr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      Особенностью территориальных банков данных является:</a:t>
            </a:r>
          </a:p>
          <a:p>
            <a:pPr marL="609600" indent="-609600" algn="just">
              <a:buFontTx/>
              <a:buAutoNum type="arabicPeriod"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Сочетание коммерческих общетехнических СУБД, применяемых для организации семантических (атрибутивных) данных и специализированных СУБД, входящих в состав ПО ГИС, применяемых для  организации позиционных (координатных) данных;</a:t>
            </a:r>
          </a:p>
          <a:p>
            <a:pPr marL="609600" indent="-609600" algn="just">
              <a:buFontTx/>
              <a:buAutoNum type="arabicPeriod"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Создание и структурирование баз данных по территориальным единицам (область, город, район), по масштабам, по предметным областям;</a:t>
            </a:r>
          </a:p>
          <a:p>
            <a:pPr marL="609600" indent="-609600" algn="just">
              <a:buFontTx/>
              <a:buAutoNum type="arabicPeriod"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Создание системы навигации по территории.   </a:t>
            </a:r>
          </a:p>
          <a:p>
            <a:pPr marL="609600" indent="-609600" algn="just">
              <a:buFontTx/>
              <a:buNone/>
            </a:pPr>
            <a:endParaRPr lang="ru-RU" altLang="ru-KZ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reeform 2">
            <a:extLst>
              <a:ext uri="{FF2B5EF4-FFF2-40B4-BE49-F238E27FC236}">
                <a16:creationId xmlns:a16="http://schemas.microsoft.com/office/drawing/2014/main" id="{4B391843-BC97-4998-AE97-2C9B39CC7182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39984" name="Rectangle 48">
            <a:extLst>
              <a:ext uri="{FF2B5EF4-FFF2-40B4-BE49-F238E27FC236}">
                <a16:creationId xmlns:a16="http://schemas.microsoft.com/office/drawing/2014/main" id="{C80DF5E2-8963-4D34-8128-D592299F8C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65175"/>
          </a:xfrm>
        </p:spPr>
        <p:txBody>
          <a:bodyPr/>
          <a:lstStyle/>
          <a:p>
            <a:r>
              <a:rPr lang="ru-RU" altLang="ru-KZ" sz="3200" b="1"/>
              <a:t>Файловая структура данных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12D4EF5D-2772-4AEF-8447-FAE90178499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692150"/>
            <a:ext cx="8686800" cy="2232025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Каждая запись в файле содержит одни и те же элементы данных – поля, при этом одно поле обозначается как ключевое и используется для записи идентификатора («плоский файл»)</a:t>
            </a:r>
          </a:p>
        </p:txBody>
      </p:sp>
      <p:graphicFrame>
        <p:nvGraphicFramePr>
          <p:cNvPr id="40150" name="Group 214">
            <a:extLst>
              <a:ext uri="{FF2B5EF4-FFF2-40B4-BE49-F238E27FC236}">
                <a16:creationId xmlns:a16="http://schemas.microsoft.com/office/drawing/2014/main" id="{7C0FC057-D7C7-411B-A61A-DE20DD25113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4201707"/>
              </p:ext>
            </p:extLst>
          </p:nvPr>
        </p:nvGraphicFramePr>
        <p:xfrm>
          <a:off x="179388" y="2911475"/>
          <a:ext cx="8569324" cy="3950208"/>
        </p:xfrm>
        <a:graphic>
          <a:graphicData uri="http://schemas.openxmlformats.org/drawingml/2006/table">
            <a:tbl>
              <a:tblPr/>
              <a:tblGrid>
                <a:gridCol w="496456">
                  <a:extLst>
                    <a:ext uri="{9D8B030D-6E8A-4147-A177-3AD203B41FA5}">
                      <a16:colId xmlns:a16="http://schemas.microsoft.com/office/drawing/2014/main" val="2508407937"/>
                    </a:ext>
                  </a:extLst>
                </a:gridCol>
                <a:gridCol w="1273924">
                  <a:extLst>
                    <a:ext uri="{9D8B030D-6E8A-4147-A177-3AD203B41FA5}">
                      <a16:colId xmlns:a16="http://schemas.microsoft.com/office/drawing/2014/main" val="3570228958"/>
                    </a:ext>
                  </a:extLst>
                </a:gridCol>
                <a:gridCol w="636963">
                  <a:extLst>
                    <a:ext uri="{9D8B030D-6E8A-4147-A177-3AD203B41FA5}">
                      <a16:colId xmlns:a16="http://schemas.microsoft.com/office/drawing/2014/main" val="644652389"/>
                    </a:ext>
                  </a:extLst>
                </a:gridCol>
                <a:gridCol w="638522">
                  <a:extLst>
                    <a:ext uri="{9D8B030D-6E8A-4147-A177-3AD203B41FA5}">
                      <a16:colId xmlns:a16="http://schemas.microsoft.com/office/drawing/2014/main" val="1626954994"/>
                    </a:ext>
                  </a:extLst>
                </a:gridCol>
                <a:gridCol w="1203672">
                  <a:extLst>
                    <a:ext uri="{9D8B030D-6E8A-4147-A177-3AD203B41FA5}">
                      <a16:colId xmlns:a16="http://schemas.microsoft.com/office/drawing/2014/main" val="632854844"/>
                    </a:ext>
                  </a:extLst>
                </a:gridCol>
                <a:gridCol w="1131855">
                  <a:extLst>
                    <a:ext uri="{9D8B030D-6E8A-4147-A177-3AD203B41FA5}">
                      <a16:colId xmlns:a16="http://schemas.microsoft.com/office/drawing/2014/main" val="1858526270"/>
                    </a:ext>
                  </a:extLst>
                </a:gridCol>
                <a:gridCol w="1198659">
                  <a:extLst>
                    <a:ext uri="{9D8B030D-6E8A-4147-A177-3AD203B41FA5}">
                      <a16:colId xmlns:a16="http://schemas.microsoft.com/office/drawing/2014/main" val="3464915508"/>
                    </a:ext>
                  </a:extLst>
                </a:gridCol>
                <a:gridCol w="1044759">
                  <a:extLst>
                    <a:ext uri="{9D8B030D-6E8A-4147-A177-3AD203B41FA5}">
                      <a16:colId xmlns:a16="http://schemas.microsoft.com/office/drawing/2014/main" val="2539271825"/>
                    </a:ext>
                  </a:extLst>
                </a:gridCol>
                <a:gridCol w="944514">
                  <a:extLst>
                    <a:ext uri="{9D8B030D-6E8A-4147-A177-3AD203B41FA5}">
                      <a16:colId xmlns:a16="http://schemas.microsoft.com/office/drawing/2014/main" val="112464421"/>
                    </a:ext>
                  </a:extLst>
                </a:gridCol>
              </a:tblGrid>
              <a:tr h="10539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№ уч-ка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Адрес участка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Блок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Район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ФИО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Владельца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№1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Адрес владельца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№1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ФИО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Владельца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№2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Адрес владельца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№2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Стои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мость, тыс. руб.</a:t>
                      </a:r>
                      <a:r>
                        <a:rPr kumimoji="0" lang="ru-RU" altLang="ru-KZ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6643247"/>
                  </a:ext>
                </a:extLst>
              </a:tr>
              <a:tr h="8337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009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Ул. Сухова, 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Иванов П.С.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Ул. Сухова, 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Иванова Е.Н.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Ул. Сухова, 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150,00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2032679"/>
                  </a:ext>
                </a:extLst>
              </a:tr>
              <a:tr h="6764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036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Ул. Водина, 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Петров И.С.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Ул. Крылова, 17, кв. 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300,00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9216771"/>
                  </a:ext>
                </a:extLst>
              </a:tr>
              <a:tr h="8337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075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Ул. Пескова,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Сидоров И.П.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Ул. Долина, 43, кв. 173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Кузьмин П.И.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Ул. Котова, 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80,00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787465"/>
                  </a:ext>
                </a:extLst>
              </a:tr>
            </a:tbl>
          </a:graphicData>
        </a:graphic>
      </p:graphicFrame>
      <p:sp>
        <p:nvSpPr>
          <p:cNvPr id="40154" name="Text Box 218">
            <a:extLst>
              <a:ext uri="{FF2B5EF4-FFF2-40B4-BE49-F238E27FC236}">
                <a16:creationId xmlns:a16="http://schemas.microsoft.com/office/drawing/2014/main" id="{7D017CC5-66C1-4E6E-A638-2A7E7A4E1648}"/>
              </a:ext>
            </a:extLst>
          </p:cNvPr>
          <p:cNvSpPr txBox="1">
            <a:spLocks noChangeArrowheads="1"/>
          </p:cNvSpPr>
          <p:nvPr/>
        </p:nvSpPr>
        <p:spPr bwMode="auto">
          <a:xfrm rot="-5523781">
            <a:off x="-441325" y="1349375"/>
            <a:ext cx="15843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2000" b="1">
                <a:solidFill>
                  <a:srgbClr val="FF0000"/>
                </a:solidFill>
              </a:rPr>
              <a:t>Ключевое поле</a:t>
            </a:r>
          </a:p>
        </p:txBody>
      </p:sp>
      <p:sp>
        <p:nvSpPr>
          <p:cNvPr id="40155" name="Line 219">
            <a:extLst>
              <a:ext uri="{FF2B5EF4-FFF2-40B4-BE49-F238E27FC236}">
                <a16:creationId xmlns:a16="http://schemas.microsoft.com/office/drawing/2014/main" id="{441C76DC-A554-4A16-863E-F6DA1739E3B7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288" y="2349500"/>
            <a:ext cx="0" cy="57467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40156" name="Text Box 220">
            <a:extLst>
              <a:ext uri="{FF2B5EF4-FFF2-40B4-BE49-F238E27FC236}">
                <a16:creationId xmlns:a16="http://schemas.microsoft.com/office/drawing/2014/main" id="{6E2C7140-4ADC-4547-80A9-989BE077F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425" y="2420938"/>
            <a:ext cx="29527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000" b="1"/>
              <a:t>Файл «Имущество»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reeform 2">
            <a:extLst>
              <a:ext uri="{FF2B5EF4-FFF2-40B4-BE49-F238E27FC236}">
                <a16:creationId xmlns:a16="http://schemas.microsoft.com/office/drawing/2014/main" id="{834D6E31-CD1E-4E1B-85FE-7E178674FF38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47163" name="Text Box 59">
            <a:extLst>
              <a:ext uri="{FF2B5EF4-FFF2-40B4-BE49-F238E27FC236}">
                <a16:creationId xmlns:a16="http://schemas.microsoft.com/office/drawing/2014/main" id="{47740078-9FA6-4E6B-80B7-C07A0247A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1412875"/>
            <a:ext cx="424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000" b="1" dirty="0">
                <a:solidFill>
                  <a:schemeClr val="accent2">
                    <a:lumMod val="50000"/>
                  </a:schemeClr>
                </a:solidFill>
              </a:rPr>
              <a:t>База данных «Свойства»</a:t>
            </a:r>
          </a:p>
        </p:txBody>
      </p:sp>
      <p:sp>
        <p:nvSpPr>
          <p:cNvPr id="47164" name="Rectangle 60">
            <a:extLst>
              <a:ext uri="{FF2B5EF4-FFF2-40B4-BE49-F238E27FC236}">
                <a16:creationId xmlns:a16="http://schemas.microsoft.com/office/drawing/2014/main" id="{36BC7438-BCE4-4342-BC73-AACE914D4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KZ" sz="3600" b="1" dirty="0">
                <a:solidFill>
                  <a:schemeClr val="accent2">
                    <a:lumMod val="50000"/>
                  </a:schemeClr>
                </a:solidFill>
              </a:rPr>
              <a:t>Иерархическая структура данных:</a:t>
            </a:r>
          </a:p>
          <a:p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Здесь существует несколько типов записей, связанных по принципу «один со многими»</a:t>
            </a:r>
          </a:p>
        </p:txBody>
      </p:sp>
      <p:graphicFrame>
        <p:nvGraphicFramePr>
          <p:cNvPr id="47434" name="Group 330">
            <a:extLst>
              <a:ext uri="{FF2B5EF4-FFF2-40B4-BE49-F238E27FC236}">
                <a16:creationId xmlns:a16="http://schemas.microsoft.com/office/drawing/2014/main" id="{CC312CDB-B774-425D-A2F6-CEEFD871FCFF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179388" y="2133600"/>
          <a:ext cx="3744912" cy="4525963"/>
        </p:xfrm>
        <a:graphic>
          <a:graphicData uri="http://schemas.openxmlformats.org/drawingml/2006/table">
            <a:tbl>
              <a:tblPr/>
              <a:tblGrid>
                <a:gridCol w="476250">
                  <a:extLst>
                    <a:ext uri="{9D8B030D-6E8A-4147-A177-3AD203B41FA5}">
                      <a16:colId xmlns:a16="http://schemas.microsoft.com/office/drawing/2014/main" val="323650315"/>
                    </a:ext>
                  </a:extLst>
                </a:gridCol>
                <a:gridCol w="1265237">
                  <a:extLst>
                    <a:ext uri="{9D8B030D-6E8A-4147-A177-3AD203B41FA5}">
                      <a16:colId xmlns:a16="http://schemas.microsoft.com/office/drawing/2014/main" val="3597485705"/>
                    </a:ext>
                  </a:extLst>
                </a:gridCol>
                <a:gridCol w="633413">
                  <a:extLst>
                    <a:ext uri="{9D8B030D-6E8A-4147-A177-3AD203B41FA5}">
                      <a16:colId xmlns:a16="http://schemas.microsoft.com/office/drawing/2014/main" val="2614799709"/>
                    </a:ext>
                  </a:extLst>
                </a:gridCol>
                <a:gridCol w="712787">
                  <a:extLst>
                    <a:ext uri="{9D8B030D-6E8A-4147-A177-3AD203B41FA5}">
                      <a16:colId xmlns:a16="http://schemas.microsoft.com/office/drawing/2014/main" val="548626554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3943910647"/>
                    </a:ext>
                  </a:extLst>
                </a:gridCol>
              </a:tblGrid>
              <a:tr h="172085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Уч-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Адрес участка</a:t>
                      </a:r>
                      <a:endParaRPr kumimoji="0" lang="ru-RU" altLang="ru-KZ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</a:t>
                      </a:r>
                      <a:endParaRPr kumimoji="0" lang="ru-RU" altLang="ru-KZ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мость,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kumimoji="0" lang="ru-RU" altLang="ru-KZ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1468562"/>
                  </a:ext>
                </a:extLst>
              </a:tr>
              <a:tr h="6508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Сухова, 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150,00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6655536"/>
                  </a:ext>
                </a:extLst>
              </a:tr>
              <a:tr h="53181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036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Водина, 8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300,00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854965"/>
                  </a:ext>
                </a:extLst>
              </a:tr>
              <a:tr h="162242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Пескова, 1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80,00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6538828"/>
                  </a:ext>
                </a:extLst>
              </a:tr>
            </a:tbl>
          </a:graphicData>
        </a:graphic>
      </p:graphicFrame>
      <p:graphicFrame>
        <p:nvGraphicFramePr>
          <p:cNvPr id="47430" name="Group 326">
            <a:extLst>
              <a:ext uri="{FF2B5EF4-FFF2-40B4-BE49-F238E27FC236}">
                <a16:creationId xmlns:a16="http://schemas.microsoft.com/office/drawing/2014/main" id="{7C4D37D7-08C9-449C-9FAC-69F1F795EF1E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932363" y="2133600"/>
          <a:ext cx="4038600" cy="4525965"/>
        </p:xfrm>
        <a:graphic>
          <a:graphicData uri="http://schemas.openxmlformats.org/drawingml/2006/table">
            <a:tbl>
              <a:tblPr/>
              <a:tblGrid>
                <a:gridCol w="822325">
                  <a:extLst>
                    <a:ext uri="{9D8B030D-6E8A-4147-A177-3AD203B41FA5}">
                      <a16:colId xmlns:a16="http://schemas.microsoft.com/office/drawing/2014/main" val="2029103945"/>
                    </a:ext>
                  </a:extLst>
                </a:gridCol>
                <a:gridCol w="1628775">
                  <a:extLst>
                    <a:ext uri="{9D8B030D-6E8A-4147-A177-3AD203B41FA5}">
                      <a16:colId xmlns:a16="http://schemas.microsoft.com/office/drawing/2014/main" val="3348194015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3857436175"/>
                    </a:ext>
                  </a:extLst>
                </a:gridCol>
              </a:tblGrid>
              <a:tr h="99536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уч-ка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kumimoji="0" lang="ru-RU" altLang="ru-KZ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Владельца</a:t>
                      </a:r>
                      <a:endParaRPr kumimoji="0" lang="ru-RU" altLang="ru-KZ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Адрес владельца</a:t>
                      </a:r>
                      <a:endParaRPr kumimoji="0" lang="ru-RU" altLang="ru-KZ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7237701"/>
                  </a:ext>
                </a:extLst>
              </a:tr>
              <a:tr h="63341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 П.С.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Сухова, 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5997451"/>
                  </a:ext>
                </a:extLst>
              </a:tr>
              <a:tr h="6350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Иванова Е.Н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Сухова, 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7468185"/>
                  </a:ext>
                </a:extLst>
              </a:tr>
              <a:tr h="8143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036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Петров И.С.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Крылова, 17, кв. 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3416739"/>
                  </a:ext>
                </a:extLst>
              </a:tr>
              <a:tr h="8143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Сидоров И.П.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Долина, 43, кв. 173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9383745"/>
                  </a:ext>
                </a:extLst>
              </a:tr>
              <a:tr h="63341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Кузьмин П.И.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Котова, 48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687880"/>
                  </a:ext>
                </a:extLst>
              </a:tr>
            </a:tbl>
          </a:graphicData>
        </a:graphic>
      </p:graphicFrame>
      <p:sp>
        <p:nvSpPr>
          <p:cNvPr id="47435" name="Line 331">
            <a:extLst>
              <a:ext uri="{FF2B5EF4-FFF2-40B4-BE49-F238E27FC236}">
                <a16:creationId xmlns:a16="http://schemas.microsoft.com/office/drawing/2014/main" id="{B76DFF49-AD47-43F4-89B8-2B6300AED3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24300" y="3284538"/>
            <a:ext cx="1008063" cy="8651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47436" name="Line 332">
            <a:extLst>
              <a:ext uri="{FF2B5EF4-FFF2-40B4-BE49-F238E27FC236}">
                <a16:creationId xmlns:a16="http://schemas.microsoft.com/office/drawing/2014/main" id="{1F50B6AE-44E8-4FFE-971D-F55020BBE5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24300" y="3933825"/>
            <a:ext cx="1008063" cy="2159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47437" name="Line 333">
            <a:extLst>
              <a:ext uri="{FF2B5EF4-FFF2-40B4-BE49-F238E27FC236}">
                <a16:creationId xmlns:a16="http://schemas.microsoft.com/office/drawing/2014/main" id="{16696D00-9310-4ED0-AD6B-57FDDAACD917}"/>
              </a:ext>
            </a:extLst>
          </p:cNvPr>
          <p:cNvSpPr>
            <a:spLocks noChangeShapeType="1"/>
          </p:cNvSpPr>
          <p:nvPr/>
        </p:nvSpPr>
        <p:spPr bwMode="auto">
          <a:xfrm>
            <a:off x="3924300" y="4724400"/>
            <a:ext cx="1008063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47438" name="Line 334">
            <a:extLst>
              <a:ext uri="{FF2B5EF4-FFF2-40B4-BE49-F238E27FC236}">
                <a16:creationId xmlns:a16="http://schemas.microsoft.com/office/drawing/2014/main" id="{8EFCB488-3170-4972-BB34-3CEEE623C4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24300" y="5516563"/>
            <a:ext cx="935038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47439" name="Line 335">
            <a:extLst>
              <a:ext uri="{FF2B5EF4-FFF2-40B4-BE49-F238E27FC236}">
                <a16:creationId xmlns:a16="http://schemas.microsoft.com/office/drawing/2014/main" id="{8594FC98-F1DD-4474-B68A-81C8DF6746E8}"/>
              </a:ext>
            </a:extLst>
          </p:cNvPr>
          <p:cNvSpPr>
            <a:spLocks noChangeShapeType="1"/>
          </p:cNvSpPr>
          <p:nvPr/>
        </p:nvSpPr>
        <p:spPr bwMode="auto">
          <a:xfrm>
            <a:off x="3924300" y="5516563"/>
            <a:ext cx="1008063" cy="7207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47440" name="Text Box 336">
            <a:extLst>
              <a:ext uri="{FF2B5EF4-FFF2-40B4-BE49-F238E27FC236}">
                <a16:creationId xmlns:a16="http://schemas.microsoft.com/office/drawing/2014/main" id="{EA40F13B-D2E4-4A8D-942D-90E1BCC19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773238"/>
            <a:ext cx="2447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000" b="1" dirty="0">
                <a:solidFill>
                  <a:srgbClr val="0000FF"/>
                </a:solidFill>
              </a:rPr>
              <a:t>Основная запись</a:t>
            </a:r>
          </a:p>
        </p:txBody>
      </p:sp>
      <p:sp>
        <p:nvSpPr>
          <p:cNvPr id="47441" name="Text Box 337">
            <a:extLst>
              <a:ext uri="{FF2B5EF4-FFF2-40B4-BE49-F238E27FC236}">
                <a16:creationId xmlns:a16="http://schemas.microsoft.com/office/drawing/2014/main" id="{269320A4-02A7-4205-AE6D-3EE8CC9D5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1773238"/>
            <a:ext cx="3492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000" b="1">
                <a:solidFill>
                  <a:srgbClr val="009900"/>
                </a:solidFill>
              </a:rPr>
              <a:t>Дополнительная запись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reeform 2">
            <a:extLst>
              <a:ext uri="{FF2B5EF4-FFF2-40B4-BE49-F238E27FC236}">
                <a16:creationId xmlns:a16="http://schemas.microsoft.com/office/drawing/2014/main" id="{7E18E53B-0CDC-4934-AC0C-28C5667222F2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18A357EF-B54D-4692-A7FB-AC7D5B04EB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512" y="1268760"/>
            <a:ext cx="8964488" cy="5270500"/>
          </a:xfrm>
        </p:spPr>
        <p:txBody>
          <a:bodyPr>
            <a:normAutofit fontScale="92500" lnSpcReduction="10000"/>
          </a:bodyPr>
          <a:lstStyle/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ru-RU" altLang="ru-KZ" sz="3200" b="1" dirty="0">
                <a:solidFill>
                  <a:schemeClr val="accent2">
                    <a:lumMod val="50000"/>
                  </a:schemeClr>
                </a:solidFill>
              </a:rPr>
              <a:t>Сетевая структура данных: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Здесь существует несколько типов записей, связанных по принципу «многие со многими» с помощью указателей через ключевые поля.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На примере, приведенном на следующем слайде, ключевыми полями являются «№ участка» и «ФИО владельца».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Преимущество сетевой структуры перед иерархической заключается в том, что при изменении данных, изменяется только  соответствующие таблицы.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Например, при продаже участка меняется только  таблицы «Дополнительная запись о владельце» и «Дополнительная запись об участке», а  при переезде владельца меняется только таблица «Основная запись о владельцах»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ru-RU" altLang="ru-KZ" sz="28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ru-RU" altLang="ru-KZ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356" name="Group 132">
            <a:extLst>
              <a:ext uri="{FF2B5EF4-FFF2-40B4-BE49-F238E27FC236}">
                <a16:creationId xmlns:a16="http://schemas.microsoft.com/office/drawing/2014/main" id="{614441FE-2DD9-4BC2-9026-7BC47B891567}"/>
              </a:ext>
            </a:extLst>
          </p:cNvPr>
          <p:cNvGraphicFramePr>
            <a:graphicFrameLocks noGrp="1"/>
          </p:cNvGraphicFramePr>
          <p:nvPr/>
        </p:nvGraphicFramePr>
        <p:xfrm>
          <a:off x="2339975" y="765175"/>
          <a:ext cx="5040313" cy="1280160"/>
        </p:xfrm>
        <a:graphic>
          <a:graphicData uri="http://schemas.openxmlformats.org/drawingml/2006/table">
            <a:tbl>
              <a:tblPr/>
              <a:tblGrid>
                <a:gridCol w="614363">
                  <a:extLst>
                    <a:ext uri="{9D8B030D-6E8A-4147-A177-3AD203B41FA5}">
                      <a16:colId xmlns:a16="http://schemas.microsoft.com/office/drawing/2014/main" val="3514138553"/>
                    </a:ext>
                  </a:extLst>
                </a:gridCol>
                <a:gridCol w="1838325">
                  <a:extLst>
                    <a:ext uri="{9D8B030D-6E8A-4147-A177-3AD203B41FA5}">
                      <a16:colId xmlns:a16="http://schemas.microsoft.com/office/drawing/2014/main" val="3014919253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1339724366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1036328981"/>
                    </a:ext>
                  </a:extLst>
                </a:gridCol>
                <a:gridCol w="1131888">
                  <a:extLst>
                    <a:ext uri="{9D8B030D-6E8A-4147-A177-3AD203B41FA5}">
                      <a16:colId xmlns:a16="http://schemas.microsoft.com/office/drawing/2014/main" val="253306"/>
                    </a:ext>
                  </a:extLst>
                </a:gridCol>
              </a:tblGrid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уч-ка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Адрес участка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Стоимость,</a:t>
                      </a:r>
                      <a:endParaRPr kumimoji="0" lang="ru-RU" altLang="ru-KZ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тыс. руб.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3908942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Сухова, 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150,00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0514616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036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Водина, 8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300,00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7116878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Пескова, 1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80,00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5299495"/>
                  </a:ext>
                </a:extLst>
              </a:tr>
            </a:tbl>
          </a:graphicData>
        </a:graphic>
      </p:graphicFrame>
      <p:graphicFrame>
        <p:nvGraphicFramePr>
          <p:cNvPr id="52431" name="Group 207">
            <a:extLst>
              <a:ext uri="{FF2B5EF4-FFF2-40B4-BE49-F238E27FC236}">
                <a16:creationId xmlns:a16="http://schemas.microsoft.com/office/drawing/2014/main" id="{292A0CAA-483A-47D1-8865-8CFDF802F237}"/>
              </a:ext>
            </a:extLst>
          </p:cNvPr>
          <p:cNvGraphicFramePr>
            <a:graphicFrameLocks noGrp="1"/>
          </p:cNvGraphicFramePr>
          <p:nvPr/>
        </p:nvGraphicFramePr>
        <p:xfrm>
          <a:off x="539750" y="2636838"/>
          <a:ext cx="1733550" cy="2743200"/>
        </p:xfrm>
        <a:graphic>
          <a:graphicData uri="http://schemas.openxmlformats.org/drawingml/2006/table">
            <a:tbl>
              <a:tblPr/>
              <a:tblGrid>
                <a:gridCol w="1028700">
                  <a:extLst>
                    <a:ext uri="{9D8B030D-6E8A-4147-A177-3AD203B41FA5}">
                      <a16:colId xmlns:a16="http://schemas.microsoft.com/office/drawing/2014/main" val="3637330338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638401124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kumimoji="0" lang="ru-RU" altLang="ru-KZ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Владельца</a:t>
                      </a:r>
                      <a:endParaRPr kumimoji="0" lang="ru-RU" altLang="ru-KZ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kumimoji="0" lang="ru-RU" altLang="ru-KZ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уч-ка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5565185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 П.С.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4858551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Иванова Е.Н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7507974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Кузьмин П.И.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729214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Петров И.С.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036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3308869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Сидоров И.П.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862595"/>
                  </a:ext>
                </a:extLst>
              </a:tr>
            </a:tbl>
          </a:graphicData>
        </a:graphic>
      </p:graphicFrame>
      <p:graphicFrame>
        <p:nvGraphicFramePr>
          <p:cNvPr id="52506" name="Group 282">
            <a:extLst>
              <a:ext uri="{FF2B5EF4-FFF2-40B4-BE49-F238E27FC236}">
                <a16:creationId xmlns:a16="http://schemas.microsoft.com/office/drawing/2014/main" id="{675857AE-AE28-47C7-ADD9-D8B22468D7D5}"/>
              </a:ext>
            </a:extLst>
          </p:cNvPr>
          <p:cNvGraphicFramePr>
            <a:graphicFrameLocks noGrp="1"/>
          </p:cNvGraphicFramePr>
          <p:nvPr/>
        </p:nvGraphicFramePr>
        <p:xfrm>
          <a:off x="6948488" y="2492375"/>
          <a:ext cx="1581150" cy="2926080"/>
        </p:xfrm>
        <a:graphic>
          <a:graphicData uri="http://schemas.openxmlformats.org/drawingml/2006/table">
            <a:tbl>
              <a:tblPr/>
              <a:tblGrid>
                <a:gridCol w="552450">
                  <a:extLst>
                    <a:ext uri="{9D8B030D-6E8A-4147-A177-3AD203B41FA5}">
                      <a16:colId xmlns:a16="http://schemas.microsoft.com/office/drawing/2014/main" val="2929624506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491312653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kumimoji="0" lang="ru-RU" altLang="ru-KZ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уч-ка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kumimoji="0" lang="ru-RU" altLang="ru-KZ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Владельца</a:t>
                      </a:r>
                      <a:endParaRPr kumimoji="0" lang="ru-RU" altLang="ru-KZ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4096716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 П.С.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6640437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Иванова Е.Н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582897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036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Петров И.С.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9521168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Сидоров И.П.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0061471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Кузьмин П.И.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4282038"/>
                  </a:ext>
                </a:extLst>
              </a:tr>
            </a:tbl>
          </a:graphicData>
        </a:graphic>
      </p:graphicFrame>
      <p:graphicFrame>
        <p:nvGraphicFramePr>
          <p:cNvPr id="52582" name="Group 358">
            <a:extLst>
              <a:ext uri="{FF2B5EF4-FFF2-40B4-BE49-F238E27FC236}">
                <a16:creationId xmlns:a16="http://schemas.microsoft.com/office/drawing/2014/main" id="{27C28D0B-3615-401A-9D10-788DFC94B7E6}"/>
              </a:ext>
            </a:extLst>
          </p:cNvPr>
          <p:cNvGraphicFramePr>
            <a:graphicFrameLocks noGrp="1"/>
          </p:cNvGraphicFramePr>
          <p:nvPr/>
        </p:nvGraphicFramePr>
        <p:xfrm>
          <a:off x="2843213" y="4941888"/>
          <a:ext cx="3455987" cy="1645920"/>
        </p:xfrm>
        <a:graphic>
          <a:graphicData uri="http://schemas.openxmlformats.org/drawingml/2006/table">
            <a:tbl>
              <a:tblPr/>
              <a:tblGrid>
                <a:gridCol w="1570037">
                  <a:extLst>
                    <a:ext uri="{9D8B030D-6E8A-4147-A177-3AD203B41FA5}">
                      <a16:colId xmlns:a16="http://schemas.microsoft.com/office/drawing/2014/main" val="3329327330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val="874466594"/>
                    </a:ext>
                  </a:extLst>
                </a:gridCol>
              </a:tblGrid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Имя владельца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Адрес владельца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2840563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 П.С.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Сухова, 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7062571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Иванова Е.Н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Сухова, 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9464893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Петров И.С.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Крылова, 17, кв. 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6773859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Сидоров И.П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Долина, 43, кв. 173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2305403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Кузьмин П.И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Котова, 48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6723930"/>
                  </a:ext>
                </a:extLst>
              </a:tr>
            </a:tbl>
          </a:graphicData>
        </a:graphic>
      </p:graphicFrame>
      <p:sp>
        <p:nvSpPr>
          <p:cNvPr id="52583" name="Line 359">
            <a:extLst>
              <a:ext uri="{FF2B5EF4-FFF2-40B4-BE49-F238E27FC236}">
                <a16:creationId xmlns:a16="http://schemas.microsoft.com/office/drawing/2014/main" id="{E26A109B-30D6-4808-BE8D-278314FC82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3850" y="3284538"/>
            <a:ext cx="215900" cy="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2584" name="Line 360">
            <a:extLst>
              <a:ext uri="{FF2B5EF4-FFF2-40B4-BE49-F238E27FC236}">
                <a16:creationId xmlns:a16="http://schemas.microsoft.com/office/drawing/2014/main" id="{86957F9A-13BB-45D9-AA14-0865BEE8849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3850" y="1412875"/>
            <a:ext cx="0" cy="1871663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2585" name="Line 361">
            <a:extLst>
              <a:ext uri="{FF2B5EF4-FFF2-40B4-BE49-F238E27FC236}">
                <a16:creationId xmlns:a16="http://schemas.microsoft.com/office/drawing/2014/main" id="{C0F0ACCD-43D3-4B00-A6F3-981663BDAD3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1412875"/>
            <a:ext cx="2016125" cy="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2586" name="Line 362">
            <a:extLst>
              <a:ext uri="{FF2B5EF4-FFF2-40B4-BE49-F238E27FC236}">
                <a16:creationId xmlns:a16="http://schemas.microsoft.com/office/drawing/2014/main" id="{36B9CA50-376D-42F1-9330-F8431143B06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9388" y="3789363"/>
            <a:ext cx="360362" cy="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2588" name="Line 364">
            <a:extLst>
              <a:ext uri="{FF2B5EF4-FFF2-40B4-BE49-F238E27FC236}">
                <a16:creationId xmlns:a16="http://schemas.microsoft.com/office/drawing/2014/main" id="{F5BACF80-CD21-4239-B071-3068A98C40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9388" y="1268413"/>
            <a:ext cx="0" cy="252095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2589" name="Line 365">
            <a:extLst>
              <a:ext uri="{FF2B5EF4-FFF2-40B4-BE49-F238E27FC236}">
                <a16:creationId xmlns:a16="http://schemas.microsoft.com/office/drawing/2014/main" id="{87F3550E-1A83-402C-940F-5AFCA1C20C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1268413"/>
            <a:ext cx="2160587" cy="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2590" name="Line 366">
            <a:extLst>
              <a:ext uri="{FF2B5EF4-FFF2-40B4-BE49-F238E27FC236}">
                <a16:creationId xmlns:a16="http://schemas.microsoft.com/office/drawing/2014/main" id="{3A9B8623-6268-41C4-90FC-BB3504D257C4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4438" y="2060575"/>
            <a:ext cx="0" cy="2663825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2592" name="Line 368">
            <a:extLst>
              <a:ext uri="{FF2B5EF4-FFF2-40B4-BE49-F238E27FC236}">
                <a16:creationId xmlns:a16="http://schemas.microsoft.com/office/drawing/2014/main" id="{F707BABF-B992-4707-B634-75D619B6B5CF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7313" y="2060575"/>
            <a:ext cx="0" cy="2447925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2594" name="Line 370">
            <a:extLst>
              <a:ext uri="{FF2B5EF4-FFF2-40B4-BE49-F238E27FC236}">
                <a16:creationId xmlns:a16="http://schemas.microsoft.com/office/drawing/2014/main" id="{2EA7B627-D517-4F89-AD86-7E92B681BBD5}"/>
              </a:ext>
            </a:extLst>
          </p:cNvPr>
          <p:cNvSpPr>
            <a:spLocks noChangeShapeType="1"/>
          </p:cNvSpPr>
          <p:nvPr/>
        </p:nvSpPr>
        <p:spPr bwMode="auto">
          <a:xfrm>
            <a:off x="8532813" y="4292600"/>
            <a:ext cx="287337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2595" name="Line 371">
            <a:extLst>
              <a:ext uri="{FF2B5EF4-FFF2-40B4-BE49-F238E27FC236}">
                <a16:creationId xmlns:a16="http://schemas.microsoft.com/office/drawing/2014/main" id="{81607C0F-0811-43A0-89DB-EA5A3E4778D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20150" y="4292600"/>
            <a:ext cx="0" cy="165735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2596" name="Line 372">
            <a:extLst>
              <a:ext uri="{FF2B5EF4-FFF2-40B4-BE49-F238E27FC236}">
                <a16:creationId xmlns:a16="http://schemas.microsoft.com/office/drawing/2014/main" id="{64969726-9DF9-4B76-BF07-CE01549AA52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00788" y="5949950"/>
            <a:ext cx="2519362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2597" name="Line 373">
            <a:extLst>
              <a:ext uri="{FF2B5EF4-FFF2-40B4-BE49-F238E27FC236}">
                <a16:creationId xmlns:a16="http://schemas.microsoft.com/office/drawing/2014/main" id="{48657EE4-653E-4D5D-B9C5-D7F558196F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4438" y="4724400"/>
            <a:ext cx="40322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2598" name="Line 374">
            <a:extLst>
              <a:ext uri="{FF2B5EF4-FFF2-40B4-BE49-F238E27FC236}">
                <a16:creationId xmlns:a16="http://schemas.microsoft.com/office/drawing/2014/main" id="{F9B35E1C-8D87-4AC0-8E57-579B1DB942A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6688" y="4724400"/>
            <a:ext cx="0" cy="504825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2599" name="Line 375">
            <a:extLst>
              <a:ext uri="{FF2B5EF4-FFF2-40B4-BE49-F238E27FC236}">
                <a16:creationId xmlns:a16="http://schemas.microsoft.com/office/drawing/2014/main" id="{B1D8EC6A-875C-455F-B9CB-10B5A53D09C6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6688" y="5229225"/>
            <a:ext cx="4318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2600" name="Line 376">
            <a:extLst>
              <a:ext uri="{FF2B5EF4-FFF2-40B4-BE49-F238E27FC236}">
                <a16:creationId xmlns:a16="http://schemas.microsoft.com/office/drawing/2014/main" id="{5D868878-038D-48E1-AA3A-F2BF85794BE3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7313" y="4508500"/>
            <a:ext cx="4105275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2601" name="Line 377">
            <a:extLst>
              <a:ext uri="{FF2B5EF4-FFF2-40B4-BE49-F238E27FC236}">
                <a16:creationId xmlns:a16="http://schemas.microsoft.com/office/drawing/2014/main" id="{4EE0DBD3-BC87-4ADC-928B-775B1D4DC95F}"/>
              </a:ext>
            </a:extLst>
          </p:cNvPr>
          <p:cNvSpPr>
            <a:spLocks noChangeShapeType="1"/>
          </p:cNvSpPr>
          <p:nvPr/>
        </p:nvSpPr>
        <p:spPr bwMode="auto">
          <a:xfrm>
            <a:off x="6732588" y="4508500"/>
            <a:ext cx="0" cy="288925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2602" name="Line 378">
            <a:extLst>
              <a:ext uri="{FF2B5EF4-FFF2-40B4-BE49-F238E27FC236}">
                <a16:creationId xmlns:a16="http://schemas.microsoft.com/office/drawing/2014/main" id="{A972F7DE-6CE1-4A5F-9DD9-63AB817B4EE1}"/>
              </a:ext>
            </a:extLst>
          </p:cNvPr>
          <p:cNvSpPr>
            <a:spLocks noChangeShapeType="1"/>
          </p:cNvSpPr>
          <p:nvPr/>
        </p:nvSpPr>
        <p:spPr bwMode="auto">
          <a:xfrm>
            <a:off x="6732588" y="4797425"/>
            <a:ext cx="2159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2603" name="Text Box 379">
            <a:extLst>
              <a:ext uri="{FF2B5EF4-FFF2-40B4-BE49-F238E27FC236}">
                <a16:creationId xmlns:a16="http://schemas.microsoft.com/office/drawing/2014/main" id="{D0FB85FC-DE88-4ADD-A95E-D7BF8D0B9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0"/>
            <a:ext cx="84963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3200" b="1" dirty="0">
                <a:solidFill>
                  <a:schemeClr val="accent2">
                    <a:lumMod val="50000"/>
                  </a:schemeClr>
                </a:solidFill>
              </a:rPr>
              <a:t>Сетевая структура данных:</a:t>
            </a:r>
          </a:p>
        </p:txBody>
      </p:sp>
      <p:sp>
        <p:nvSpPr>
          <p:cNvPr id="52604" name="Text Box 380">
            <a:extLst>
              <a:ext uri="{FF2B5EF4-FFF2-40B4-BE49-F238E27FC236}">
                <a16:creationId xmlns:a16="http://schemas.microsoft.com/office/drawing/2014/main" id="{F656E0AE-66A1-48BC-A3F2-0E1D605F4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989138"/>
            <a:ext cx="2449512" cy="62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1400" b="1">
                <a:solidFill>
                  <a:srgbClr val="009900"/>
                </a:solidFill>
              </a:rPr>
              <a:t>Дополнительная</a:t>
            </a:r>
          </a:p>
          <a:p>
            <a:pPr>
              <a:spcBef>
                <a:spcPct val="50000"/>
              </a:spcBef>
            </a:pPr>
            <a:r>
              <a:rPr lang="ru-RU" altLang="ru-KZ" sz="1400" b="1">
                <a:solidFill>
                  <a:srgbClr val="009900"/>
                </a:solidFill>
              </a:rPr>
              <a:t>запись о владельцах</a:t>
            </a:r>
          </a:p>
        </p:txBody>
      </p:sp>
      <p:sp>
        <p:nvSpPr>
          <p:cNvPr id="52605" name="Text Box 381">
            <a:extLst>
              <a:ext uri="{FF2B5EF4-FFF2-40B4-BE49-F238E27FC236}">
                <a16:creationId xmlns:a16="http://schemas.microsoft.com/office/drawing/2014/main" id="{0847606B-AF1B-4892-BB9B-182748E7D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1750" y="2133600"/>
            <a:ext cx="40322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1600" b="1">
                <a:solidFill>
                  <a:srgbClr val="009900"/>
                </a:solidFill>
              </a:rPr>
              <a:t>Дополнительная запись об участках</a:t>
            </a:r>
          </a:p>
        </p:txBody>
      </p:sp>
      <p:sp>
        <p:nvSpPr>
          <p:cNvPr id="52606" name="Text Box 382">
            <a:extLst>
              <a:ext uri="{FF2B5EF4-FFF2-40B4-BE49-F238E27FC236}">
                <a16:creationId xmlns:a16="http://schemas.microsoft.com/office/drawing/2014/main" id="{2945EB86-D237-47F1-A731-F2FE7B4CC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404813"/>
            <a:ext cx="44656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b="1">
                <a:solidFill>
                  <a:srgbClr val="FF0000"/>
                </a:solidFill>
              </a:rPr>
              <a:t>Основная запись об участках</a:t>
            </a:r>
          </a:p>
        </p:txBody>
      </p:sp>
      <p:sp>
        <p:nvSpPr>
          <p:cNvPr id="52607" name="Text Box 383">
            <a:extLst>
              <a:ext uri="{FF2B5EF4-FFF2-40B4-BE49-F238E27FC236}">
                <a16:creationId xmlns:a16="http://schemas.microsoft.com/office/drawing/2014/main" id="{2EFAE7A6-F361-4731-A4FB-96EED41AC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4005263"/>
            <a:ext cx="4105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b="1">
                <a:solidFill>
                  <a:srgbClr val="FF0000"/>
                </a:solidFill>
              </a:rPr>
              <a:t>Основная запись о владельцах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reeform 2">
            <a:extLst>
              <a:ext uri="{FF2B5EF4-FFF2-40B4-BE49-F238E27FC236}">
                <a16:creationId xmlns:a16="http://schemas.microsoft.com/office/drawing/2014/main" id="{D2473242-96C9-4AB7-B21C-B59D88DA0D4D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6393C025-63D0-48C4-8460-E3F78DE82B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ru-RU" altLang="ru-KZ" sz="2800" b="1">
                <a:solidFill>
                  <a:srgbClr val="FF0000"/>
                </a:solidFill>
              </a:rPr>
              <a:t>Реляционная структура данных: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sz="2800" b="1"/>
              <a:t> </a:t>
            </a:r>
            <a:r>
              <a:rPr lang="ru-RU" altLang="ru-KZ" sz="2400" b="1"/>
              <a:t>Самая распространенная  структура данных </a:t>
            </a:r>
            <a:r>
              <a:rPr lang="ru-RU" altLang="ru-KZ" sz="2400" b="1">
                <a:solidFill>
                  <a:srgbClr val="FF0000"/>
                </a:solidFill>
              </a:rPr>
              <a:t>(90% всех данных мира хранится в этой структуре).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sz="2400" b="1"/>
              <a:t>Здесь</a:t>
            </a:r>
            <a:r>
              <a:rPr lang="ru-RU" altLang="ru-KZ" sz="2400"/>
              <a:t> </a:t>
            </a:r>
            <a:r>
              <a:rPr lang="ru-RU" altLang="ru-KZ" sz="2400" b="1"/>
              <a:t>существует несколько простых таблиц, которые можно связывать между собой без указателей</a:t>
            </a:r>
            <a:r>
              <a:rPr lang="ru-RU" altLang="ru-KZ" sz="2400" b="1">
                <a:solidFill>
                  <a:srgbClr val="0000FF"/>
                </a:solidFill>
              </a:rPr>
              <a:t> </a:t>
            </a:r>
            <a:r>
              <a:rPr lang="ru-RU" altLang="ru-KZ" sz="2400" b="1"/>
              <a:t>и</a:t>
            </a:r>
            <a:r>
              <a:rPr lang="ru-RU" altLang="ru-KZ" sz="2400" b="1">
                <a:solidFill>
                  <a:srgbClr val="0000FF"/>
                </a:solidFill>
              </a:rPr>
              <a:t> </a:t>
            </a:r>
            <a:r>
              <a:rPr lang="ru-RU" altLang="ru-KZ" sz="2400" b="1"/>
              <a:t> ключевых полей и посредством логических связей по общим полям образовывать ассоциации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sz="2400" b="1"/>
              <a:t>На примере, приведенном на следующем слайде, такими общими  полями являются </a:t>
            </a:r>
            <a:r>
              <a:rPr lang="ru-RU" altLang="ru-KZ" sz="2400" b="1">
                <a:solidFill>
                  <a:srgbClr val="FF0000"/>
                </a:solidFill>
              </a:rPr>
              <a:t>«№ участка»,</a:t>
            </a:r>
            <a:r>
              <a:rPr lang="ru-RU" altLang="ru-KZ" sz="2400" b="1"/>
              <a:t> </a:t>
            </a:r>
            <a:r>
              <a:rPr lang="ru-RU" altLang="ru-KZ" sz="2400" b="1">
                <a:solidFill>
                  <a:srgbClr val="0000FF"/>
                </a:solidFill>
              </a:rPr>
              <a:t>«Блок»</a:t>
            </a:r>
            <a:r>
              <a:rPr lang="ru-RU" altLang="ru-KZ" sz="2400" b="1"/>
              <a:t> и </a:t>
            </a:r>
            <a:r>
              <a:rPr lang="ru-RU" altLang="ru-KZ" sz="2400" b="1">
                <a:solidFill>
                  <a:srgbClr val="009900"/>
                </a:solidFill>
              </a:rPr>
              <a:t>«ФИО владельца».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sz="2400" b="1"/>
              <a:t>Преимущество реляционной  структуры заключается в простоте организации данных,  практически неограниченной гибкости образования связей между данными, обеспечении прямого доступа к данным, оптимизации запросов.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sz="2400" b="1"/>
              <a:t>Например, связывая </a:t>
            </a:r>
            <a:r>
              <a:rPr lang="ru-RU" altLang="ru-KZ" sz="2400" b="1">
                <a:solidFill>
                  <a:srgbClr val="FF0000"/>
                </a:solidFill>
              </a:rPr>
              <a:t>таблицу участков</a:t>
            </a:r>
            <a:r>
              <a:rPr lang="ru-RU" altLang="ru-KZ" sz="2400" b="1"/>
              <a:t> и </a:t>
            </a:r>
            <a:r>
              <a:rPr lang="ru-RU" altLang="ru-KZ" sz="2400" b="1">
                <a:solidFill>
                  <a:srgbClr val="0000FF"/>
                </a:solidFill>
              </a:rPr>
              <a:t>таблицу индексов владельцев</a:t>
            </a:r>
            <a:r>
              <a:rPr lang="ru-RU" altLang="ru-KZ" sz="2400" b="1"/>
              <a:t> мы получаем новую </a:t>
            </a:r>
            <a:r>
              <a:rPr lang="ru-RU" altLang="ru-KZ" sz="2400" b="1">
                <a:solidFill>
                  <a:srgbClr val="009900"/>
                </a:solidFill>
              </a:rPr>
              <a:t>сводную таблицу участков и владельцев.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ru-RU" altLang="ru-KZ" sz="2400" b="1">
              <a:solidFill>
                <a:srgbClr val="0099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381" name="Group 133">
            <a:extLst>
              <a:ext uri="{FF2B5EF4-FFF2-40B4-BE49-F238E27FC236}">
                <a16:creationId xmlns:a16="http://schemas.microsoft.com/office/drawing/2014/main" id="{CA029BE0-1B24-447B-AA75-A12169F1F508}"/>
              </a:ext>
            </a:extLst>
          </p:cNvPr>
          <p:cNvGraphicFramePr>
            <a:graphicFrameLocks noGrp="1"/>
          </p:cNvGraphicFramePr>
          <p:nvPr/>
        </p:nvGraphicFramePr>
        <p:xfrm>
          <a:off x="0" y="1125538"/>
          <a:ext cx="5066031" cy="1554480"/>
        </p:xfrm>
        <a:graphic>
          <a:graphicData uri="http://schemas.openxmlformats.org/drawingml/2006/table">
            <a:tbl>
              <a:tblPr/>
              <a:tblGrid>
                <a:gridCol w="614363">
                  <a:extLst>
                    <a:ext uri="{9D8B030D-6E8A-4147-A177-3AD203B41FA5}">
                      <a16:colId xmlns:a16="http://schemas.microsoft.com/office/drawing/2014/main" val="4019614542"/>
                    </a:ext>
                  </a:extLst>
                </a:gridCol>
                <a:gridCol w="1838325">
                  <a:extLst>
                    <a:ext uri="{9D8B030D-6E8A-4147-A177-3AD203B41FA5}">
                      <a16:colId xmlns:a16="http://schemas.microsoft.com/office/drawing/2014/main" val="492455335"/>
                    </a:ext>
                  </a:extLst>
                </a:gridCol>
                <a:gridCol w="650875">
                  <a:extLst>
                    <a:ext uri="{9D8B030D-6E8A-4147-A177-3AD203B41FA5}">
                      <a16:colId xmlns:a16="http://schemas.microsoft.com/office/drawing/2014/main" val="1914174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481737"/>
                    </a:ext>
                  </a:extLst>
                </a:gridCol>
                <a:gridCol w="1754188">
                  <a:extLst>
                    <a:ext uri="{9D8B030D-6E8A-4147-A177-3AD203B41FA5}">
                      <a16:colId xmlns:a16="http://schemas.microsoft.com/office/drawing/2014/main" val="157792682"/>
                    </a:ext>
                  </a:extLst>
                </a:gridCol>
              </a:tblGrid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уч-ка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Адрес участка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Стоимость,</a:t>
                      </a:r>
                      <a:endParaRPr kumimoji="0" lang="ru-RU" altLang="ru-KZ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тыс. руб.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0205244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Сухова, 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150,00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081008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036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Водина, 8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300,00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8912567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Пескова, 1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80,00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4144911"/>
                  </a:ext>
                </a:extLst>
              </a:tr>
            </a:tbl>
          </a:graphicData>
        </a:graphic>
      </p:graphicFrame>
      <p:graphicFrame>
        <p:nvGraphicFramePr>
          <p:cNvPr id="53282" name="Group 34">
            <a:extLst>
              <a:ext uri="{FF2B5EF4-FFF2-40B4-BE49-F238E27FC236}">
                <a16:creationId xmlns:a16="http://schemas.microsoft.com/office/drawing/2014/main" id="{620714D1-180F-4991-ACBE-261737E1F1D9}"/>
              </a:ext>
            </a:extLst>
          </p:cNvPr>
          <p:cNvGraphicFramePr>
            <a:graphicFrameLocks noGrp="1"/>
          </p:cNvGraphicFramePr>
          <p:nvPr/>
        </p:nvGraphicFramePr>
        <p:xfrm>
          <a:off x="6588125" y="3573463"/>
          <a:ext cx="1733550" cy="2743200"/>
        </p:xfrm>
        <a:graphic>
          <a:graphicData uri="http://schemas.openxmlformats.org/drawingml/2006/table">
            <a:tbl>
              <a:tblPr/>
              <a:tblGrid>
                <a:gridCol w="1028700">
                  <a:extLst>
                    <a:ext uri="{9D8B030D-6E8A-4147-A177-3AD203B41FA5}">
                      <a16:colId xmlns:a16="http://schemas.microsoft.com/office/drawing/2014/main" val="1943427784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1730488284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kumimoji="0" lang="ru-RU" altLang="ru-KZ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Владельца</a:t>
                      </a:r>
                      <a:endParaRPr kumimoji="0" lang="ru-RU" altLang="ru-KZ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kumimoji="0" lang="ru-RU" altLang="ru-KZ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уч-ка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8738483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 П.С.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1465314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Иванова Е.Н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713121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Кузьмин П.И.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9851434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Петров И.С.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036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399796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Сидоров И.П.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0037904"/>
                  </a:ext>
                </a:extLst>
              </a:tr>
            </a:tbl>
          </a:graphicData>
        </a:graphic>
      </p:graphicFrame>
      <p:graphicFrame>
        <p:nvGraphicFramePr>
          <p:cNvPr id="53462" name="Group 214">
            <a:extLst>
              <a:ext uri="{FF2B5EF4-FFF2-40B4-BE49-F238E27FC236}">
                <a16:creationId xmlns:a16="http://schemas.microsoft.com/office/drawing/2014/main" id="{FF0CAD11-C6AA-4AD7-964C-E400000BD02D}"/>
              </a:ext>
            </a:extLst>
          </p:cNvPr>
          <p:cNvGraphicFramePr>
            <a:graphicFrameLocks noGrp="1"/>
          </p:cNvGraphicFramePr>
          <p:nvPr/>
        </p:nvGraphicFramePr>
        <p:xfrm>
          <a:off x="5435600" y="1125538"/>
          <a:ext cx="3455988" cy="1645920"/>
        </p:xfrm>
        <a:graphic>
          <a:graphicData uri="http://schemas.openxmlformats.org/drawingml/2006/table">
            <a:tbl>
              <a:tblPr/>
              <a:tblGrid>
                <a:gridCol w="1570038">
                  <a:extLst>
                    <a:ext uri="{9D8B030D-6E8A-4147-A177-3AD203B41FA5}">
                      <a16:colId xmlns:a16="http://schemas.microsoft.com/office/drawing/2014/main" val="1621447164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val="520118788"/>
                    </a:ext>
                  </a:extLst>
                </a:gridCol>
              </a:tblGrid>
              <a:tr h="252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  владельца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Адрес владельца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8689996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 П.С.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Сухова, 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495400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Иванова Е.Н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Сухова, 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7794052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Петров И.С.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Крылова, 17, кв. 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6038362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Сидоров И.П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Долина, 43, кв. 173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4490862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Кузьмин П.И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Котова, 48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7133338"/>
                  </a:ext>
                </a:extLst>
              </a:tr>
            </a:tbl>
          </a:graphicData>
        </a:graphic>
      </p:graphicFrame>
      <p:sp>
        <p:nvSpPr>
          <p:cNvPr id="53368" name="Text Box 120">
            <a:extLst>
              <a:ext uri="{FF2B5EF4-FFF2-40B4-BE49-F238E27FC236}">
                <a16:creationId xmlns:a16="http://schemas.microsoft.com/office/drawing/2014/main" id="{DFC431C8-0696-4813-B331-CB6F6E755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0"/>
            <a:ext cx="84963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3200" b="1" dirty="0">
                <a:solidFill>
                  <a:schemeClr val="accent2">
                    <a:lumMod val="50000"/>
                  </a:schemeClr>
                </a:solidFill>
              </a:rPr>
              <a:t>Реляционная структура данных:</a:t>
            </a:r>
          </a:p>
        </p:txBody>
      </p:sp>
      <p:sp>
        <p:nvSpPr>
          <p:cNvPr id="53369" name="Text Box 121">
            <a:extLst>
              <a:ext uri="{FF2B5EF4-FFF2-40B4-BE49-F238E27FC236}">
                <a16:creationId xmlns:a16="http://schemas.microsoft.com/office/drawing/2014/main" id="{228322C3-9683-4E57-8E0C-BDAE2659F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6165850"/>
            <a:ext cx="28082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1600" b="1">
                <a:solidFill>
                  <a:srgbClr val="0000FF"/>
                </a:solidFill>
              </a:rPr>
              <a:t>Географическая таблица</a:t>
            </a:r>
          </a:p>
        </p:txBody>
      </p:sp>
      <p:sp>
        <p:nvSpPr>
          <p:cNvPr id="53370" name="Text Box 122">
            <a:extLst>
              <a:ext uri="{FF2B5EF4-FFF2-40B4-BE49-F238E27FC236}">
                <a16:creationId xmlns:a16="http://schemas.microsoft.com/office/drawing/2014/main" id="{261CB9B9-9B86-48D8-9C8A-12018BBC2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6308725"/>
            <a:ext cx="3708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1600" b="1">
                <a:solidFill>
                  <a:srgbClr val="0000FF"/>
                </a:solidFill>
              </a:rPr>
              <a:t>Таблица индексов владельцев</a:t>
            </a:r>
          </a:p>
        </p:txBody>
      </p:sp>
      <p:sp>
        <p:nvSpPr>
          <p:cNvPr id="53371" name="Text Box 123">
            <a:extLst>
              <a:ext uri="{FF2B5EF4-FFF2-40B4-BE49-F238E27FC236}">
                <a16:creationId xmlns:a16="http://schemas.microsoft.com/office/drawing/2014/main" id="{D6EB5DE9-A3ED-4743-B0D1-FFB9DD99B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92150"/>
            <a:ext cx="25193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b="1">
                <a:solidFill>
                  <a:srgbClr val="FF0000"/>
                </a:solidFill>
              </a:rPr>
              <a:t>Таблица участков</a:t>
            </a:r>
          </a:p>
        </p:txBody>
      </p:sp>
      <p:sp>
        <p:nvSpPr>
          <p:cNvPr id="53372" name="Text Box 124">
            <a:extLst>
              <a:ext uri="{FF2B5EF4-FFF2-40B4-BE49-F238E27FC236}">
                <a16:creationId xmlns:a16="http://schemas.microsoft.com/office/drawing/2014/main" id="{38BD3D47-21EC-4783-BCDA-AE397CFDF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692150"/>
            <a:ext cx="27352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b="1">
                <a:solidFill>
                  <a:srgbClr val="FF0000"/>
                </a:solidFill>
              </a:rPr>
              <a:t>Таблица владельцев</a:t>
            </a:r>
          </a:p>
        </p:txBody>
      </p:sp>
      <p:graphicFrame>
        <p:nvGraphicFramePr>
          <p:cNvPr id="53518" name="Group 270">
            <a:extLst>
              <a:ext uri="{FF2B5EF4-FFF2-40B4-BE49-F238E27FC236}">
                <a16:creationId xmlns:a16="http://schemas.microsoft.com/office/drawing/2014/main" id="{8F2EAEC2-9571-445D-9392-A91DDF33F211}"/>
              </a:ext>
            </a:extLst>
          </p:cNvPr>
          <p:cNvGraphicFramePr>
            <a:graphicFrameLocks noGrp="1"/>
          </p:cNvGraphicFramePr>
          <p:nvPr/>
        </p:nvGraphicFramePr>
        <p:xfrm>
          <a:off x="1042988" y="5013325"/>
          <a:ext cx="1581150" cy="1097280"/>
        </p:xfrm>
        <a:graphic>
          <a:graphicData uri="http://schemas.openxmlformats.org/drawingml/2006/table">
            <a:tbl>
              <a:tblPr/>
              <a:tblGrid>
                <a:gridCol w="552450">
                  <a:extLst>
                    <a:ext uri="{9D8B030D-6E8A-4147-A177-3AD203B41FA5}">
                      <a16:colId xmlns:a16="http://schemas.microsoft.com/office/drawing/2014/main" val="183129003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3999703"/>
                    </a:ext>
                  </a:extLst>
                </a:gridCol>
              </a:tblGrid>
              <a:tr h="233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8704466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149888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8026475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6853095"/>
                  </a:ext>
                </a:extLst>
              </a:tr>
            </a:tbl>
          </a:graphicData>
        </a:graphic>
      </p:graphicFrame>
      <p:sp>
        <p:nvSpPr>
          <p:cNvPr id="53519" name="Line 271">
            <a:extLst>
              <a:ext uri="{FF2B5EF4-FFF2-40B4-BE49-F238E27FC236}">
                <a16:creationId xmlns:a16="http://schemas.microsoft.com/office/drawing/2014/main" id="{B61C26FC-CE65-4AF6-BE75-020F6095B77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557338"/>
            <a:ext cx="611188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20" name="Line 272">
            <a:extLst>
              <a:ext uri="{FF2B5EF4-FFF2-40B4-BE49-F238E27FC236}">
                <a16:creationId xmlns:a16="http://schemas.microsoft.com/office/drawing/2014/main" id="{8565A559-41E5-4F4C-BCB8-037CC922E2F3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188" y="1557338"/>
            <a:ext cx="0" cy="11509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21" name="Line 273">
            <a:extLst>
              <a:ext uri="{FF2B5EF4-FFF2-40B4-BE49-F238E27FC236}">
                <a16:creationId xmlns:a16="http://schemas.microsoft.com/office/drawing/2014/main" id="{6B6D4B60-B72F-40D1-8DB3-8BC30072005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2708275"/>
            <a:ext cx="611188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22" name="Line 274">
            <a:extLst>
              <a:ext uri="{FF2B5EF4-FFF2-40B4-BE49-F238E27FC236}">
                <a16:creationId xmlns:a16="http://schemas.microsoft.com/office/drawing/2014/main" id="{5649C07E-B9CA-44EF-9BF5-54582299C8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57338"/>
            <a:ext cx="0" cy="11509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23" name="Line 275">
            <a:extLst>
              <a:ext uri="{FF2B5EF4-FFF2-40B4-BE49-F238E27FC236}">
                <a16:creationId xmlns:a16="http://schemas.microsoft.com/office/drawing/2014/main" id="{158D215F-6F3E-4590-A33D-77804B19EFD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11413" y="1557338"/>
            <a:ext cx="0" cy="10795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24" name="Line 276">
            <a:extLst>
              <a:ext uri="{FF2B5EF4-FFF2-40B4-BE49-F238E27FC236}">
                <a16:creationId xmlns:a16="http://schemas.microsoft.com/office/drawing/2014/main" id="{D2621AE3-62B8-4BF2-A866-B0B9B227F9CD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2138" y="1557338"/>
            <a:ext cx="0" cy="1150937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25" name="Line 277">
            <a:extLst>
              <a:ext uri="{FF2B5EF4-FFF2-40B4-BE49-F238E27FC236}">
                <a16:creationId xmlns:a16="http://schemas.microsoft.com/office/drawing/2014/main" id="{72E1CDE9-7788-47E3-97CD-4244C6326AF6}"/>
              </a:ext>
            </a:extLst>
          </p:cNvPr>
          <p:cNvSpPr>
            <a:spLocks noChangeShapeType="1"/>
          </p:cNvSpPr>
          <p:nvPr/>
        </p:nvSpPr>
        <p:spPr bwMode="auto">
          <a:xfrm>
            <a:off x="2339975" y="2636838"/>
            <a:ext cx="792163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26" name="Line 278">
            <a:extLst>
              <a:ext uri="{FF2B5EF4-FFF2-40B4-BE49-F238E27FC236}">
                <a16:creationId xmlns:a16="http://schemas.microsoft.com/office/drawing/2014/main" id="{AA65D84C-11A5-40A5-A1EE-D8746FB815CE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1413" y="1557338"/>
            <a:ext cx="720725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27" name="Line 279">
            <a:extLst>
              <a:ext uri="{FF2B5EF4-FFF2-40B4-BE49-F238E27FC236}">
                <a16:creationId xmlns:a16="http://schemas.microsoft.com/office/drawing/2014/main" id="{ED52D7D3-7B41-49DA-9468-B9CF8232AD7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2988" y="5300663"/>
            <a:ext cx="0" cy="792162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28" name="Line 280">
            <a:extLst>
              <a:ext uri="{FF2B5EF4-FFF2-40B4-BE49-F238E27FC236}">
                <a16:creationId xmlns:a16="http://schemas.microsoft.com/office/drawing/2014/main" id="{554A06B0-F2F5-40AE-B6AD-2C4BF058769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2988" y="6092825"/>
            <a:ext cx="576262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29" name="Line 281">
            <a:extLst>
              <a:ext uri="{FF2B5EF4-FFF2-40B4-BE49-F238E27FC236}">
                <a16:creationId xmlns:a16="http://schemas.microsoft.com/office/drawing/2014/main" id="{AFA426AE-C2DA-4878-8026-30EF78AB1D2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2988" y="5300663"/>
            <a:ext cx="576262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30" name="Line 282">
            <a:extLst>
              <a:ext uri="{FF2B5EF4-FFF2-40B4-BE49-F238E27FC236}">
                <a16:creationId xmlns:a16="http://schemas.microsoft.com/office/drawing/2014/main" id="{689AD1FF-2AC4-4849-8699-C678D94B56B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19250" y="5300663"/>
            <a:ext cx="0" cy="792162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31" name="Line 283">
            <a:extLst>
              <a:ext uri="{FF2B5EF4-FFF2-40B4-BE49-F238E27FC236}">
                <a16:creationId xmlns:a16="http://schemas.microsoft.com/office/drawing/2014/main" id="{D05DE12F-BA91-43C3-8771-DA63E8DF456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00338" y="2636838"/>
            <a:ext cx="0" cy="1439862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32" name="Line 284">
            <a:extLst>
              <a:ext uri="{FF2B5EF4-FFF2-40B4-BE49-F238E27FC236}">
                <a16:creationId xmlns:a16="http://schemas.microsoft.com/office/drawing/2014/main" id="{AA995E2F-A9FE-4E83-B798-DE0B72FC98B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31913" y="4076700"/>
            <a:ext cx="1368425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33" name="Line 285">
            <a:extLst>
              <a:ext uri="{FF2B5EF4-FFF2-40B4-BE49-F238E27FC236}">
                <a16:creationId xmlns:a16="http://schemas.microsoft.com/office/drawing/2014/main" id="{518DEED5-5162-4F1A-B8DB-43B38CC0F0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4076700"/>
            <a:ext cx="0" cy="865188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34" name="Line 286">
            <a:extLst>
              <a:ext uri="{FF2B5EF4-FFF2-40B4-BE49-F238E27FC236}">
                <a16:creationId xmlns:a16="http://schemas.microsoft.com/office/drawing/2014/main" id="{08A30890-9C21-48E0-BDBB-FF0084C6749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96188" y="4076700"/>
            <a:ext cx="0" cy="22320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35" name="Line 287">
            <a:extLst>
              <a:ext uri="{FF2B5EF4-FFF2-40B4-BE49-F238E27FC236}">
                <a16:creationId xmlns:a16="http://schemas.microsoft.com/office/drawing/2014/main" id="{472A7837-F8BE-413A-885F-E98154ABE2E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16913" y="4149725"/>
            <a:ext cx="0" cy="22320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36" name="Line 288">
            <a:extLst>
              <a:ext uri="{FF2B5EF4-FFF2-40B4-BE49-F238E27FC236}">
                <a16:creationId xmlns:a16="http://schemas.microsoft.com/office/drawing/2014/main" id="{3B6C53B2-0073-401C-B984-9E2878D6FD27}"/>
              </a:ext>
            </a:extLst>
          </p:cNvPr>
          <p:cNvSpPr>
            <a:spLocks noChangeShapeType="1"/>
          </p:cNvSpPr>
          <p:nvPr/>
        </p:nvSpPr>
        <p:spPr bwMode="auto">
          <a:xfrm>
            <a:off x="7596188" y="6308725"/>
            <a:ext cx="72072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37" name="Line 289">
            <a:extLst>
              <a:ext uri="{FF2B5EF4-FFF2-40B4-BE49-F238E27FC236}">
                <a16:creationId xmlns:a16="http://schemas.microsoft.com/office/drawing/2014/main" id="{86B26FA1-9F56-4E84-B0E4-8DC8DFBBAC7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96188" y="4076700"/>
            <a:ext cx="72072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38" name="Line 290">
            <a:extLst>
              <a:ext uri="{FF2B5EF4-FFF2-40B4-BE49-F238E27FC236}">
                <a16:creationId xmlns:a16="http://schemas.microsoft.com/office/drawing/2014/main" id="{1DC9D784-5704-43CC-9919-BD4351780D90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2708275"/>
            <a:ext cx="0" cy="3603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39" name="Line 291">
            <a:extLst>
              <a:ext uri="{FF2B5EF4-FFF2-40B4-BE49-F238E27FC236}">
                <a16:creationId xmlns:a16="http://schemas.microsoft.com/office/drawing/2014/main" id="{4FF061B7-148A-4C46-99AD-A55434EA28A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3068638"/>
            <a:ext cx="76327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40" name="Line 292">
            <a:extLst>
              <a:ext uri="{FF2B5EF4-FFF2-40B4-BE49-F238E27FC236}">
                <a16:creationId xmlns:a16="http://schemas.microsoft.com/office/drawing/2014/main" id="{4D73E65E-4CCA-4CBF-9719-1CE8632106F9}"/>
              </a:ext>
            </a:extLst>
          </p:cNvPr>
          <p:cNvSpPr>
            <a:spLocks noChangeShapeType="1"/>
          </p:cNvSpPr>
          <p:nvPr/>
        </p:nvSpPr>
        <p:spPr bwMode="auto">
          <a:xfrm>
            <a:off x="7956550" y="3068638"/>
            <a:ext cx="0" cy="5048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41" name="Line 293">
            <a:extLst>
              <a:ext uri="{FF2B5EF4-FFF2-40B4-BE49-F238E27FC236}">
                <a16:creationId xmlns:a16="http://schemas.microsoft.com/office/drawing/2014/main" id="{35C9122B-0001-4DF0-8A9A-FA1AD28E7313}"/>
              </a:ext>
            </a:extLst>
          </p:cNvPr>
          <p:cNvSpPr>
            <a:spLocks noChangeShapeType="1"/>
          </p:cNvSpPr>
          <p:nvPr/>
        </p:nvSpPr>
        <p:spPr bwMode="auto">
          <a:xfrm>
            <a:off x="5435600" y="1412875"/>
            <a:ext cx="0" cy="1368425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42" name="Line 294">
            <a:extLst>
              <a:ext uri="{FF2B5EF4-FFF2-40B4-BE49-F238E27FC236}">
                <a16:creationId xmlns:a16="http://schemas.microsoft.com/office/drawing/2014/main" id="{F0022356-2D17-4F82-8515-1884EE230D6C}"/>
              </a:ext>
            </a:extLst>
          </p:cNvPr>
          <p:cNvSpPr>
            <a:spLocks noChangeShapeType="1"/>
          </p:cNvSpPr>
          <p:nvPr/>
        </p:nvSpPr>
        <p:spPr bwMode="auto">
          <a:xfrm>
            <a:off x="6948488" y="1412875"/>
            <a:ext cx="0" cy="1368425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43" name="Line 295">
            <a:extLst>
              <a:ext uri="{FF2B5EF4-FFF2-40B4-BE49-F238E27FC236}">
                <a16:creationId xmlns:a16="http://schemas.microsoft.com/office/drawing/2014/main" id="{C15D4053-23CA-499B-A250-00C3CFBB181A}"/>
              </a:ext>
            </a:extLst>
          </p:cNvPr>
          <p:cNvSpPr>
            <a:spLocks noChangeShapeType="1"/>
          </p:cNvSpPr>
          <p:nvPr/>
        </p:nvSpPr>
        <p:spPr bwMode="auto">
          <a:xfrm>
            <a:off x="5435600" y="1412875"/>
            <a:ext cx="1512888" cy="0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44" name="Line 296">
            <a:extLst>
              <a:ext uri="{FF2B5EF4-FFF2-40B4-BE49-F238E27FC236}">
                <a16:creationId xmlns:a16="http://schemas.microsoft.com/office/drawing/2014/main" id="{1AF9D50F-AEA9-4884-B290-20CF7D8EE37F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8625" y="2708275"/>
            <a:ext cx="1512888" cy="0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45" name="Line 297">
            <a:extLst>
              <a:ext uri="{FF2B5EF4-FFF2-40B4-BE49-F238E27FC236}">
                <a16:creationId xmlns:a16="http://schemas.microsoft.com/office/drawing/2014/main" id="{0F330EA4-30E4-4F45-9C82-E7B3975631D0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4005263"/>
            <a:ext cx="0" cy="2232025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46" name="Line 298">
            <a:extLst>
              <a:ext uri="{FF2B5EF4-FFF2-40B4-BE49-F238E27FC236}">
                <a16:creationId xmlns:a16="http://schemas.microsoft.com/office/drawing/2014/main" id="{6845DF55-2E15-4A51-B3E7-159482C96C1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4076700"/>
            <a:ext cx="0" cy="2232025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47" name="Line 299">
            <a:extLst>
              <a:ext uri="{FF2B5EF4-FFF2-40B4-BE49-F238E27FC236}">
                <a16:creationId xmlns:a16="http://schemas.microsoft.com/office/drawing/2014/main" id="{F1C157E4-D532-4DD8-B05F-E95EE14CC4DD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6308725"/>
            <a:ext cx="936625" cy="0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48" name="Line 300">
            <a:extLst>
              <a:ext uri="{FF2B5EF4-FFF2-40B4-BE49-F238E27FC236}">
                <a16:creationId xmlns:a16="http://schemas.microsoft.com/office/drawing/2014/main" id="{B5056E77-61CE-4C55-855E-901883FC87A5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4076700"/>
            <a:ext cx="936625" cy="0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49" name="Line 301">
            <a:extLst>
              <a:ext uri="{FF2B5EF4-FFF2-40B4-BE49-F238E27FC236}">
                <a16:creationId xmlns:a16="http://schemas.microsoft.com/office/drawing/2014/main" id="{71BE3ED2-9091-477A-8D31-EDFF1FD44B82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4525" y="2708275"/>
            <a:ext cx="0" cy="2305050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50" name="Line 302">
            <a:extLst>
              <a:ext uri="{FF2B5EF4-FFF2-40B4-BE49-F238E27FC236}">
                <a16:creationId xmlns:a16="http://schemas.microsoft.com/office/drawing/2014/main" id="{1E367B8A-447E-4741-8420-A15D8DB92CD4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4525" y="5013325"/>
            <a:ext cx="792163" cy="0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3551" name="Text Box 303">
            <a:extLst>
              <a:ext uri="{FF2B5EF4-FFF2-40B4-BE49-F238E27FC236}">
                <a16:creationId xmlns:a16="http://schemas.microsoft.com/office/drawing/2014/main" id="{8C6329AE-AE1C-4732-91AD-EEC0D6E17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3141663"/>
            <a:ext cx="18716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000" b="1">
                <a:solidFill>
                  <a:srgbClr val="FF0000"/>
                </a:solidFill>
              </a:rPr>
              <a:t>Отношение</a:t>
            </a:r>
          </a:p>
        </p:txBody>
      </p:sp>
      <p:sp>
        <p:nvSpPr>
          <p:cNvPr id="53552" name="Text Box 304">
            <a:extLst>
              <a:ext uri="{FF2B5EF4-FFF2-40B4-BE49-F238E27FC236}">
                <a16:creationId xmlns:a16="http://schemas.microsoft.com/office/drawing/2014/main" id="{003F81D2-7E95-472E-9F47-DEC86F358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573463"/>
            <a:ext cx="18716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000" b="1">
                <a:solidFill>
                  <a:srgbClr val="0000FF"/>
                </a:solidFill>
              </a:rPr>
              <a:t>Отношение</a:t>
            </a:r>
          </a:p>
        </p:txBody>
      </p:sp>
      <p:sp>
        <p:nvSpPr>
          <p:cNvPr id="53553" name="Text Box 305">
            <a:extLst>
              <a:ext uri="{FF2B5EF4-FFF2-40B4-BE49-F238E27FC236}">
                <a16:creationId xmlns:a16="http://schemas.microsoft.com/office/drawing/2014/main" id="{A8B329ED-62A2-44F4-816F-62CB4D56E6AE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4410870" y="4021931"/>
            <a:ext cx="18716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000" b="1">
                <a:solidFill>
                  <a:srgbClr val="009900"/>
                </a:solidFill>
              </a:rPr>
              <a:t>Отношение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4" name="Group 2">
            <a:extLst>
              <a:ext uri="{FF2B5EF4-FFF2-40B4-BE49-F238E27FC236}">
                <a16:creationId xmlns:a16="http://schemas.microsoft.com/office/drawing/2014/main" id="{A93AFCC1-A8AB-4BA3-ABD8-166B2FD2F130}"/>
              </a:ext>
            </a:extLst>
          </p:cNvPr>
          <p:cNvGraphicFramePr>
            <a:graphicFrameLocks noGrp="1"/>
          </p:cNvGraphicFramePr>
          <p:nvPr/>
        </p:nvGraphicFramePr>
        <p:xfrm>
          <a:off x="0" y="1125538"/>
          <a:ext cx="5066031" cy="1554480"/>
        </p:xfrm>
        <a:graphic>
          <a:graphicData uri="http://schemas.openxmlformats.org/drawingml/2006/table">
            <a:tbl>
              <a:tblPr/>
              <a:tblGrid>
                <a:gridCol w="614363">
                  <a:extLst>
                    <a:ext uri="{9D8B030D-6E8A-4147-A177-3AD203B41FA5}">
                      <a16:colId xmlns:a16="http://schemas.microsoft.com/office/drawing/2014/main" val="3979183547"/>
                    </a:ext>
                  </a:extLst>
                </a:gridCol>
                <a:gridCol w="1838325">
                  <a:extLst>
                    <a:ext uri="{9D8B030D-6E8A-4147-A177-3AD203B41FA5}">
                      <a16:colId xmlns:a16="http://schemas.microsoft.com/office/drawing/2014/main" val="3794722918"/>
                    </a:ext>
                  </a:extLst>
                </a:gridCol>
                <a:gridCol w="650875">
                  <a:extLst>
                    <a:ext uri="{9D8B030D-6E8A-4147-A177-3AD203B41FA5}">
                      <a16:colId xmlns:a16="http://schemas.microsoft.com/office/drawing/2014/main" val="3299493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408799"/>
                    </a:ext>
                  </a:extLst>
                </a:gridCol>
                <a:gridCol w="1754188">
                  <a:extLst>
                    <a:ext uri="{9D8B030D-6E8A-4147-A177-3AD203B41FA5}">
                      <a16:colId xmlns:a16="http://schemas.microsoft.com/office/drawing/2014/main" val="1011052546"/>
                    </a:ext>
                  </a:extLst>
                </a:gridCol>
              </a:tblGrid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уч-ка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Адрес участка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Стоимость,</a:t>
                      </a:r>
                      <a:endParaRPr kumimoji="0" lang="ru-RU" altLang="ru-KZ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тыс. руб.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6502412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Сухова, 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150,00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4278640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036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Водина, 8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300,00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9549259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Пескова, 1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80,00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298111"/>
                  </a:ext>
                </a:extLst>
              </a:tr>
            </a:tbl>
          </a:graphicData>
        </a:graphic>
      </p:graphicFrame>
      <p:graphicFrame>
        <p:nvGraphicFramePr>
          <p:cNvPr id="54306" name="Group 34">
            <a:extLst>
              <a:ext uri="{FF2B5EF4-FFF2-40B4-BE49-F238E27FC236}">
                <a16:creationId xmlns:a16="http://schemas.microsoft.com/office/drawing/2014/main" id="{7F20FDB8-0EEB-42A9-A526-9BAC5778719C}"/>
              </a:ext>
            </a:extLst>
          </p:cNvPr>
          <p:cNvGraphicFramePr>
            <a:graphicFrameLocks noGrp="1"/>
          </p:cNvGraphicFramePr>
          <p:nvPr/>
        </p:nvGraphicFramePr>
        <p:xfrm>
          <a:off x="1692275" y="3357563"/>
          <a:ext cx="1733550" cy="2743200"/>
        </p:xfrm>
        <a:graphic>
          <a:graphicData uri="http://schemas.openxmlformats.org/drawingml/2006/table">
            <a:tbl>
              <a:tblPr/>
              <a:tblGrid>
                <a:gridCol w="1028700">
                  <a:extLst>
                    <a:ext uri="{9D8B030D-6E8A-4147-A177-3AD203B41FA5}">
                      <a16:colId xmlns:a16="http://schemas.microsoft.com/office/drawing/2014/main" val="4257995128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2764658717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kumimoji="0" lang="ru-RU" altLang="ru-KZ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Владельца</a:t>
                      </a:r>
                      <a:endParaRPr kumimoji="0" lang="ru-RU" altLang="ru-KZ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kumimoji="0" lang="ru-RU" altLang="ru-KZ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уч-ка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2443857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 П.С.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475674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Иванова Е.Н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8591976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Кузьмин П.И.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8200087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Петров И.С.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036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8466318"/>
                  </a:ext>
                </a:extLst>
              </a:tr>
              <a:tr h="180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Сидоров И.П.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075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2268930"/>
                  </a:ext>
                </a:extLst>
              </a:tr>
            </a:tbl>
          </a:graphicData>
        </a:graphic>
      </p:graphicFrame>
      <p:sp>
        <p:nvSpPr>
          <p:cNvPr id="54352" name="Text Box 80">
            <a:extLst>
              <a:ext uri="{FF2B5EF4-FFF2-40B4-BE49-F238E27FC236}">
                <a16:creationId xmlns:a16="http://schemas.microsoft.com/office/drawing/2014/main" id="{EC5FDA5A-57E1-4D0A-9AA9-DB5327A0E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0"/>
            <a:ext cx="84963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3200" b="1">
                <a:solidFill>
                  <a:srgbClr val="0000FF"/>
                </a:solidFill>
              </a:rPr>
              <a:t>Реляционная структура данных:</a:t>
            </a:r>
          </a:p>
        </p:txBody>
      </p:sp>
      <p:sp>
        <p:nvSpPr>
          <p:cNvPr id="54354" name="Text Box 82">
            <a:extLst>
              <a:ext uri="{FF2B5EF4-FFF2-40B4-BE49-F238E27FC236}">
                <a16:creationId xmlns:a16="http://schemas.microsoft.com/office/drawing/2014/main" id="{C9A1DD2B-A4E2-4504-AB68-DD144D601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781300"/>
            <a:ext cx="3708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1600" b="1">
                <a:solidFill>
                  <a:srgbClr val="0000FF"/>
                </a:solidFill>
              </a:rPr>
              <a:t>Таблица индексов владельцев</a:t>
            </a:r>
          </a:p>
        </p:txBody>
      </p:sp>
      <p:sp>
        <p:nvSpPr>
          <p:cNvPr id="54355" name="Text Box 83">
            <a:extLst>
              <a:ext uri="{FF2B5EF4-FFF2-40B4-BE49-F238E27FC236}">
                <a16:creationId xmlns:a16="http://schemas.microsoft.com/office/drawing/2014/main" id="{5AA08FA5-F367-44C0-B84A-1399BD175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92150"/>
            <a:ext cx="25193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b="1">
                <a:solidFill>
                  <a:srgbClr val="FF0000"/>
                </a:solidFill>
              </a:rPr>
              <a:t>Таблица участков</a:t>
            </a:r>
          </a:p>
        </p:txBody>
      </p:sp>
      <p:sp>
        <p:nvSpPr>
          <p:cNvPr id="54374" name="Line 102">
            <a:extLst>
              <a:ext uri="{FF2B5EF4-FFF2-40B4-BE49-F238E27FC236}">
                <a16:creationId xmlns:a16="http://schemas.microsoft.com/office/drawing/2014/main" id="{589327EA-2F16-451A-AE6E-CD63577C39B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557338"/>
            <a:ext cx="611188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4375" name="Line 103">
            <a:extLst>
              <a:ext uri="{FF2B5EF4-FFF2-40B4-BE49-F238E27FC236}">
                <a16:creationId xmlns:a16="http://schemas.microsoft.com/office/drawing/2014/main" id="{D0E53CDD-7E69-4259-A2D2-CB8D6F31FBEE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188" y="1557338"/>
            <a:ext cx="0" cy="11509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4376" name="Line 104">
            <a:extLst>
              <a:ext uri="{FF2B5EF4-FFF2-40B4-BE49-F238E27FC236}">
                <a16:creationId xmlns:a16="http://schemas.microsoft.com/office/drawing/2014/main" id="{C4563E51-00D1-4088-9E60-810E67146E7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2708275"/>
            <a:ext cx="611188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4377" name="Line 105">
            <a:extLst>
              <a:ext uri="{FF2B5EF4-FFF2-40B4-BE49-F238E27FC236}">
                <a16:creationId xmlns:a16="http://schemas.microsoft.com/office/drawing/2014/main" id="{AF71EF7F-83D9-4333-B486-852193260E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0" y="1557338"/>
            <a:ext cx="0" cy="11509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grpSp>
        <p:nvGrpSpPr>
          <p:cNvPr id="54410" name="Group 138">
            <a:extLst>
              <a:ext uri="{FF2B5EF4-FFF2-40B4-BE49-F238E27FC236}">
                <a16:creationId xmlns:a16="http://schemas.microsoft.com/office/drawing/2014/main" id="{DFA0EAFD-4688-45EF-BD02-7245C0B6F146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3860800"/>
            <a:ext cx="720725" cy="2233613"/>
            <a:chOff x="4739" y="844"/>
            <a:chExt cx="454" cy="1407"/>
          </a:xfrm>
        </p:grpSpPr>
        <p:sp>
          <p:nvSpPr>
            <p:cNvPr id="54389" name="Line 117">
              <a:extLst>
                <a:ext uri="{FF2B5EF4-FFF2-40B4-BE49-F238E27FC236}">
                  <a16:creationId xmlns:a16="http://schemas.microsoft.com/office/drawing/2014/main" id="{396539AC-DA8E-440F-9BF0-0DE73B571C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39" y="844"/>
              <a:ext cx="0" cy="1406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54390" name="Line 118">
              <a:extLst>
                <a:ext uri="{FF2B5EF4-FFF2-40B4-BE49-F238E27FC236}">
                  <a16:creationId xmlns:a16="http://schemas.microsoft.com/office/drawing/2014/main" id="{9FCD5B39-CB0A-4EB9-ADF2-93CCA1EB4A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93" y="845"/>
              <a:ext cx="0" cy="1406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54391" name="Line 119">
              <a:extLst>
                <a:ext uri="{FF2B5EF4-FFF2-40B4-BE49-F238E27FC236}">
                  <a16:creationId xmlns:a16="http://schemas.microsoft.com/office/drawing/2014/main" id="{2752AB9F-0A4B-47C6-9B3C-EF0DF3C4CC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39" y="2250"/>
              <a:ext cx="454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  <p:sp>
          <p:nvSpPr>
            <p:cNvPr id="54392" name="Line 120">
              <a:extLst>
                <a:ext uri="{FF2B5EF4-FFF2-40B4-BE49-F238E27FC236}">
                  <a16:creationId xmlns:a16="http://schemas.microsoft.com/office/drawing/2014/main" id="{A03E2C10-C46D-4BD5-93A4-0FD07EAF80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39" y="844"/>
              <a:ext cx="454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KZ"/>
            </a:p>
          </p:txBody>
        </p:sp>
      </p:grpSp>
      <p:sp>
        <p:nvSpPr>
          <p:cNvPr id="54393" name="Line 121">
            <a:extLst>
              <a:ext uri="{FF2B5EF4-FFF2-40B4-BE49-F238E27FC236}">
                <a16:creationId xmlns:a16="http://schemas.microsoft.com/office/drawing/2014/main" id="{F3AB4220-2877-481F-ACDC-C8E58799FE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2708275"/>
            <a:ext cx="71438" cy="396081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4406" name="Text Box 134">
            <a:extLst>
              <a:ext uri="{FF2B5EF4-FFF2-40B4-BE49-F238E27FC236}">
                <a16:creationId xmlns:a16="http://schemas.microsoft.com/office/drawing/2014/main" id="{544416E4-063F-4916-BA41-4C0B89E23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6165850"/>
            <a:ext cx="18716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2000" b="1">
                <a:solidFill>
                  <a:srgbClr val="FF0000"/>
                </a:solidFill>
              </a:rPr>
              <a:t>Отношение</a:t>
            </a:r>
          </a:p>
        </p:txBody>
      </p:sp>
      <p:graphicFrame>
        <p:nvGraphicFramePr>
          <p:cNvPr id="54617" name="Group 345">
            <a:extLst>
              <a:ext uri="{FF2B5EF4-FFF2-40B4-BE49-F238E27FC236}">
                <a16:creationId xmlns:a16="http://schemas.microsoft.com/office/drawing/2014/main" id="{8691B349-6C9E-40DE-AE14-3F7DBD12B454}"/>
              </a:ext>
            </a:extLst>
          </p:cNvPr>
          <p:cNvGraphicFramePr>
            <a:graphicFrameLocks noGrp="1"/>
          </p:cNvGraphicFramePr>
          <p:nvPr/>
        </p:nvGraphicFramePr>
        <p:xfrm>
          <a:off x="4716463" y="2924175"/>
          <a:ext cx="4067175" cy="3490913"/>
        </p:xfrm>
        <a:graphic>
          <a:graphicData uri="http://schemas.openxmlformats.org/drawingml/2006/table">
            <a:tbl>
              <a:tblPr/>
              <a:tblGrid>
                <a:gridCol w="503237">
                  <a:extLst>
                    <a:ext uri="{9D8B030D-6E8A-4147-A177-3AD203B41FA5}">
                      <a16:colId xmlns:a16="http://schemas.microsoft.com/office/drawing/2014/main" val="303548549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6074340"/>
                    </a:ext>
                  </a:extLst>
                </a:gridCol>
                <a:gridCol w="576262">
                  <a:extLst>
                    <a:ext uri="{9D8B030D-6E8A-4147-A177-3AD203B41FA5}">
                      <a16:colId xmlns:a16="http://schemas.microsoft.com/office/drawing/2014/main" val="1955730354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3518810063"/>
                    </a:ext>
                  </a:extLst>
                </a:gridCol>
                <a:gridCol w="827088">
                  <a:extLst>
                    <a:ext uri="{9D8B030D-6E8A-4147-A177-3AD203B41FA5}">
                      <a16:colId xmlns:a16="http://schemas.microsoft.com/office/drawing/2014/main" val="2669631713"/>
                    </a:ext>
                  </a:extLst>
                </a:gridCol>
              </a:tblGrid>
              <a:tr h="6429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уч-ка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Адрес участка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kumimoji="0" lang="ru-RU" altLang="ru-KZ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Владельца</a:t>
                      </a:r>
                      <a:endParaRPr kumimoji="0" lang="ru-RU" altLang="ru-KZ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</a:t>
                      </a:r>
                      <a:endParaRPr kumimoji="0" lang="ru-RU" altLang="ru-KZ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мость, тыс. руб. 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2934459"/>
                  </a:ext>
                </a:extLst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Сухова, 5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 П.С.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150,00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9891290"/>
                  </a:ext>
                </a:extLst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Сухова, 5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Иванова Е.Н.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150,00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162747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036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Водина, 8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Петров И.С.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300,00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809613"/>
                  </a:ext>
                </a:extLst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075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Пескова, 1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Сидоров И.П.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80,00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593038"/>
                  </a:ext>
                </a:extLst>
              </a:tr>
              <a:tr h="704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075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Пескова, 1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Кузьмин П.И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80,00</a:t>
                      </a:r>
                      <a:endParaRPr kumimoji="0" lang="ru-RU" altLang="ru-K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5163653"/>
                  </a:ext>
                </a:extLst>
              </a:tr>
            </a:tbl>
          </a:graphicData>
        </a:graphic>
      </p:graphicFrame>
      <p:sp>
        <p:nvSpPr>
          <p:cNvPr id="54618" name="Line 346">
            <a:extLst>
              <a:ext uri="{FF2B5EF4-FFF2-40B4-BE49-F238E27FC236}">
                <a16:creationId xmlns:a16="http://schemas.microsoft.com/office/drawing/2014/main" id="{CB181164-6752-433C-824E-258755A68060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288" y="6669088"/>
            <a:ext cx="273685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4620" name="Line 348">
            <a:extLst>
              <a:ext uri="{FF2B5EF4-FFF2-40B4-BE49-F238E27FC236}">
                <a16:creationId xmlns:a16="http://schemas.microsoft.com/office/drawing/2014/main" id="{28E55FD3-8E0C-4B90-B82A-495D3706F2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32138" y="6092825"/>
            <a:ext cx="0" cy="57626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4621" name="Text Box 349">
            <a:extLst>
              <a:ext uri="{FF2B5EF4-FFF2-40B4-BE49-F238E27FC236}">
                <a16:creationId xmlns:a16="http://schemas.microsoft.com/office/drawing/2014/main" id="{7BB433BE-E6ED-4C2D-8383-0ADE07139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2060575"/>
            <a:ext cx="40671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KZ" sz="1600" b="1">
                <a:solidFill>
                  <a:srgbClr val="009900"/>
                </a:solidFill>
              </a:rPr>
              <a:t>Сводная  таблица участков и владельцев</a:t>
            </a:r>
          </a:p>
        </p:txBody>
      </p:sp>
      <p:sp>
        <p:nvSpPr>
          <p:cNvPr id="54622" name="Line 350">
            <a:extLst>
              <a:ext uri="{FF2B5EF4-FFF2-40B4-BE49-F238E27FC236}">
                <a16:creationId xmlns:a16="http://schemas.microsoft.com/office/drawing/2014/main" id="{0008903C-44BD-4298-91C5-5C16CC56118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463" y="3573463"/>
            <a:ext cx="0" cy="2808287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4623" name="Line 351">
            <a:extLst>
              <a:ext uri="{FF2B5EF4-FFF2-40B4-BE49-F238E27FC236}">
                <a16:creationId xmlns:a16="http://schemas.microsoft.com/office/drawing/2014/main" id="{8236B890-F61E-4DD0-B333-8D37762EAD2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463" y="6381750"/>
            <a:ext cx="503237" cy="0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4624" name="Line 352">
            <a:extLst>
              <a:ext uri="{FF2B5EF4-FFF2-40B4-BE49-F238E27FC236}">
                <a16:creationId xmlns:a16="http://schemas.microsoft.com/office/drawing/2014/main" id="{59BB461D-DA9A-4126-94DF-96E41D2EA2B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463" y="3573463"/>
            <a:ext cx="503237" cy="0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4625" name="Line 353">
            <a:extLst>
              <a:ext uri="{FF2B5EF4-FFF2-40B4-BE49-F238E27FC236}">
                <a16:creationId xmlns:a16="http://schemas.microsoft.com/office/drawing/2014/main" id="{55A0CF6B-B707-48C1-A312-658D1246B73B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9700" y="3573463"/>
            <a:ext cx="0" cy="2808287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4626" name="Line 354">
            <a:extLst>
              <a:ext uri="{FF2B5EF4-FFF2-40B4-BE49-F238E27FC236}">
                <a16:creationId xmlns:a16="http://schemas.microsoft.com/office/drawing/2014/main" id="{96C8DC1D-DE82-4A06-AC28-343652821A4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9475" y="4941888"/>
            <a:ext cx="1296988" cy="0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4627" name="Text Box 355">
            <a:extLst>
              <a:ext uri="{FF2B5EF4-FFF2-40B4-BE49-F238E27FC236}">
                <a16:creationId xmlns:a16="http://schemas.microsoft.com/office/drawing/2014/main" id="{7ACF1B4F-DA5C-4FD6-A10A-5AB1B8923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4221163"/>
            <a:ext cx="13684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KZ" sz="1600" b="1">
                <a:solidFill>
                  <a:srgbClr val="009900"/>
                </a:solidFill>
              </a:rPr>
              <a:t>Отношение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reeform 2">
            <a:extLst>
              <a:ext uri="{FF2B5EF4-FFF2-40B4-BE49-F238E27FC236}">
                <a16:creationId xmlns:a16="http://schemas.microsoft.com/office/drawing/2014/main" id="{2B2D45EE-D830-492F-9B44-D4B6C5F28722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1E42799C-1E6C-4F80-96BE-58450E63E9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77788" y="260648"/>
            <a:ext cx="8388424" cy="5733256"/>
          </a:xfrm>
        </p:spPr>
        <p:txBody>
          <a:bodyPr>
            <a:normAutofit lnSpcReduction="10000"/>
          </a:bodyPr>
          <a:lstStyle/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Объектно-ориентированная  структура данных: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Это сравнительно новая структура данных, обеспечивающая сложное комплексное представление реального мира.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Здесь данные об объектах и методы их обработки объединены в едином классе ( например, геометрия, семантика, картографические атрибуты, специальные требования к объектам, правила их цифрового описания и обработки).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Достоинством объектно-ориентированной структуры является более полное отображение реального мира и возможность представления   сложных связей объектов предметной области.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ru-KZ" sz="2400" b="1" dirty="0">
                <a:solidFill>
                  <a:schemeClr val="accent2">
                    <a:lumMod val="50000"/>
                  </a:schemeClr>
                </a:solidFill>
              </a:rPr>
              <a:t>Например, в классе «участок» можно объединить сведения о его стоимости, обременениях,  границах, находящихся объектах недвижимости, схему расположения, кадастровый план и т.д.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ru-RU" altLang="ru-KZ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reeform 2">
            <a:extLst>
              <a:ext uri="{FF2B5EF4-FFF2-40B4-BE49-F238E27FC236}">
                <a16:creationId xmlns:a16="http://schemas.microsoft.com/office/drawing/2014/main" id="{4CA73519-A77D-4AB5-AA02-3BA3CE2E2098}"/>
              </a:ext>
            </a:extLst>
          </p:cNvPr>
          <p:cNvSpPr>
            <a:spLocks/>
          </p:cNvSpPr>
          <p:nvPr/>
        </p:nvSpPr>
        <p:spPr bwMode="auto">
          <a:xfrm>
            <a:off x="120650" y="4638675"/>
            <a:ext cx="3119438" cy="631825"/>
          </a:xfrm>
          <a:custGeom>
            <a:avLst/>
            <a:gdLst>
              <a:gd name="T0" fmla="*/ 0 w 1965"/>
              <a:gd name="T1" fmla="*/ 356 h 398"/>
              <a:gd name="T2" fmla="*/ 161 w 1965"/>
              <a:gd name="T3" fmla="*/ 390 h 398"/>
              <a:gd name="T4" fmla="*/ 305 w 1965"/>
              <a:gd name="T5" fmla="*/ 339 h 398"/>
              <a:gd name="T6" fmla="*/ 381 w 1965"/>
              <a:gd name="T7" fmla="*/ 212 h 398"/>
              <a:gd name="T8" fmla="*/ 441 w 1965"/>
              <a:gd name="T9" fmla="*/ 170 h 398"/>
              <a:gd name="T10" fmla="*/ 508 w 1965"/>
              <a:gd name="T11" fmla="*/ 102 h 398"/>
              <a:gd name="T12" fmla="*/ 678 w 1965"/>
              <a:gd name="T13" fmla="*/ 60 h 398"/>
              <a:gd name="T14" fmla="*/ 940 w 1965"/>
              <a:gd name="T15" fmla="*/ 0 h 398"/>
              <a:gd name="T16" fmla="*/ 1118 w 1965"/>
              <a:gd name="T17" fmla="*/ 51 h 398"/>
              <a:gd name="T18" fmla="*/ 1245 w 1965"/>
              <a:gd name="T19" fmla="*/ 85 h 398"/>
              <a:gd name="T20" fmla="*/ 1432 w 1965"/>
              <a:gd name="T21" fmla="*/ 127 h 398"/>
              <a:gd name="T22" fmla="*/ 1508 w 1965"/>
              <a:gd name="T23" fmla="*/ 178 h 398"/>
              <a:gd name="T24" fmla="*/ 1533 w 1965"/>
              <a:gd name="T25" fmla="*/ 229 h 398"/>
              <a:gd name="T26" fmla="*/ 1559 w 1965"/>
              <a:gd name="T27" fmla="*/ 246 h 398"/>
              <a:gd name="T28" fmla="*/ 1635 w 1965"/>
              <a:gd name="T29" fmla="*/ 280 h 398"/>
              <a:gd name="T30" fmla="*/ 1737 w 1965"/>
              <a:gd name="T31" fmla="*/ 322 h 398"/>
              <a:gd name="T32" fmla="*/ 1813 w 1965"/>
              <a:gd name="T33" fmla="*/ 348 h 398"/>
              <a:gd name="T34" fmla="*/ 1838 w 1965"/>
              <a:gd name="T35" fmla="*/ 373 h 398"/>
              <a:gd name="T36" fmla="*/ 1965 w 1965"/>
              <a:gd name="T3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5" h="398">
                <a:moveTo>
                  <a:pt x="0" y="356"/>
                </a:moveTo>
                <a:cubicBezTo>
                  <a:pt x="53" y="370"/>
                  <a:pt x="106" y="383"/>
                  <a:pt x="161" y="390"/>
                </a:cubicBezTo>
                <a:cubicBezTo>
                  <a:pt x="247" y="383"/>
                  <a:pt x="254" y="392"/>
                  <a:pt x="305" y="339"/>
                </a:cubicBezTo>
                <a:cubicBezTo>
                  <a:pt x="323" y="289"/>
                  <a:pt x="344" y="250"/>
                  <a:pt x="381" y="212"/>
                </a:cubicBezTo>
                <a:cubicBezTo>
                  <a:pt x="395" y="174"/>
                  <a:pt x="404" y="181"/>
                  <a:pt x="441" y="170"/>
                </a:cubicBezTo>
                <a:cubicBezTo>
                  <a:pt x="463" y="147"/>
                  <a:pt x="479" y="116"/>
                  <a:pt x="508" y="102"/>
                </a:cubicBezTo>
                <a:cubicBezTo>
                  <a:pt x="560" y="77"/>
                  <a:pt x="622" y="70"/>
                  <a:pt x="678" y="60"/>
                </a:cubicBezTo>
                <a:cubicBezTo>
                  <a:pt x="767" y="44"/>
                  <a:pt x="855" y="31"/>
                  <a:pt x="940" y="0"/>
                </a:cubicBezTo>
                <a:cubicBezTo>
                  <a:pt x="999" y="30"/>
                  <a:pt x="1053" y="42"/>
                  <a:pt x="1118" y="51"/>
                </a:cubicBezTo>
                <a:cubicBezTo>
                  <a:pt x="1165" y="67"/>
                  <a:pt x="1197" y="77"/>
                  <a:pt x="1245" y="85"/>
                </a:cubicBezTo>
                <a:cubicBezTo>
                  <a:pt x="1308" y="106"/>
                  <a:pt x="1366" y="119"/>
                  <a:pt x="1432" y="127"/>
                </a:cubicBezTo>
                <a:cubicBezTo>
                  <a:pt x="1457" y="153"/>
                  <a:pt x="1474" y="167"/>
                  <a:pt x="1508" y="178"/>
                </a:cubicBezTo>
                <a:cubicBezTo>
                  <a:pt x="1518" y="194"/>
                  <a:pt x="1521" y="214"/>
                  <a:pt x="1533" y="229"/>
                </a:cubicBezTo>
                <a:cubicBezTo>
                  <a:pt x="1540" y="237"/>
                  <a:pt x="1551" y="239"/>
                  <a:pt x="1559" y="246"/>
                </a:cubicBezTo>
                <a:cubicBezTo>
                  <a:pt x="1606" y="285"/>
                  <a:pt x="1558" y="266"/>
                  <a:pt x="1635" y="280"/>
                </a:cubicBezTo>
                <a:cubicBezTo>
                  <a:pt x="1668" y="297"/>
                  <a:pt x="1701" y="311"/>
                  <a:pt x="1737" y="322"/>
                </a:cubicBezTo>
                <a:cubicBezTo>
                  <a:pt x="1818" y="377"/>
                  <a:pt x="1681" y="289"/>
                  <a:pt x="1813" y="348"/>
                </a:cubicBezTo>
                <a:cubicBezTo>
                  <a:pt x="1824" y="353"/>
                  <a:pt x="1828" y="366"/>
                  <a:pt x="1838" y="373"/>
                </a:cubicBezTo>
                <a:cubicBezTo>
                  <a:pt x="1868" y="393"/>
                  <a:pt x="1929" y="398"/>
                  <a:pt x="1965" y="398"/>
                </a:cubicBez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20E09F52-294A-43C0-81CD-B180F16589C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827584" y="929878"/>
            <a:ext cx="7993063" cy="3168650"/>
          </a:xfrm>
        </p:spPr>
        <p:txBody>
          <a:bodyPr>
            <a:normAutofit/>
          </a:bodyPr>
          <a:lstStyle/>
          <a:p>
            <a:pPr marL="609600" indent="-609600" algn="just">
              <a:buFontTx/>
              <a:buNone/>
            </a:pPr>
            <a:r>
              <a:rPr lang="ru-RU" altLang="ru-KZ" sz="2400" b="1" dirty="0"/>
              <a:t>Навигация осуществляется с целью быстрого нахождения в базах данных нужного участка территории.</a:t>
            </a:r>
          </a:p>
          <a:p>
            <a:pPr marL="609600" indent="-609600" algn="just">
              <a:buFontTx/>
              <a:buNone/>
            </a:pPr>
            <a:r>
              <a:rPr lang="ru-RU" altLang="ru-KZ" sz="2400" b="1" dirty="0"/>
              <a:t>Для этого создается специальное приложение к программному обеспечения банка данных, работающее с несколькими навигационными слоями: по листам (планшетам), по классам объектов, по территориальным участкам. </a:t>
            </a:r>
          </a:p>
        </p:txBody>
      </p:sp>
      <p:pic>
        <p:nvPicPr>
          <p:cNvPr id="4098" name="Picture 2" descr="ГИС ПАНОРАМА - Технологии">
            <a:extLst>
              <a:ext uri="{FF2B5EF4-FFF2-40B4-BE49-F238E27FC236}">
                <a16:creationId xmlns:a16="http://schemas.microsoft.com/office/drawing/2014/main" id="{FC3E4EDF-876E-44A9-9B68-CD9AE9E6F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558381"/>
            <a:ext cx="4100636" cy="279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B08E32-F96E-4367-B412-E66FD810B5E6}"/>
              </a:ext>
            </a:extLst>
          </p:cNvPr>
          <p:cNvSpPr txBox="1"/>
          <p:nvPr/>
        </p:nvSpPr>
        <p:spPr>
          <a:xfrm>
            <a:off x="203132" y="341428"/>
            <a:ext cx="87377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9600" indent="-609600" algn="ctr">
              <a:buFontTx/>
              <a:buNone/>
            </a:pPr>
            <a:r>
              <a:rPr lang="ru-RU" altLang="ru-KZ" sz="3200" b="1" dirty="0">
                <a:solidFill>
                  <a:schemeClr val="accent2">
                    <a:lumMod val="50000"/>
                  </a:schemeClr>
                </a:solidFill>
              </a:rPr>
              <a:t>Навигация в территориальном банке данных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D865A71-E7F3-4437-B6B0-CC258C385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733" y="2252073"/>
            <a:ext cx="7543800" cy="1088068"/>
          </a:xfrm>
        </p:spPr>
        <p:txBody>
          <a:bodyPr/>
          <a:lstStyle/>
          <a:p>
            <a:pPr algn="ctr"/>
            <a:r>
              <a:rPr lang="ru-RU" dirty="0"/>
              <a:t>Благодарю за внимание!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49406464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2221</TotalTime>
  <Words>1462</Words>
  <Application>Microsoft Office PowerPoint</Application>
  <PresentationFormat>Экран (4:3)</PresentationFormat>
  <Paragraphs>333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Ретро</vt:lpstr>
      <vt:lpstr>Основы ГИС и обработка геодезических данных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Файловая структура данных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Company>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ГЕОИНФОРМАЦИОННОЕ КАРТОГРАФИРОВАНИЕ</dc:title>
  <dc:creator>DV</dc:creator>
  <cp:lastModifiedBy>Acer</cp:lastModifiedBy>
  <cp:revision>53</cp:revision>
  <dcterms:created xsi:type="dcterms:W3CDTF">2006-08-15T13:48:55Z</dcterms:created>
  <dcterms:modified xsi:type="dcterms:W3CDTF">2024-09-21T07:16:45Z</dcterms:modified>
</cp:coreProperties>
</file>